
<file path=[Content_Types].xml><?xml version="1.0" encoding="utf-8"?>
<Types xmlns="http://schemas.openxmlformats.org/package/2006/content-types">
  <Default Extension="png" ContentType="image/png"/>
  <Default Extension="bin" ContentType="image/jpe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1"/>
  </p:notesMasterIdLst>
  <p:sldIdLst>
    <p:sldId id="859" r:id="rId2"/>
    <p:sldId id="1238" r:id="rId3"/>
    <p:sldId id="1239" r:id="rId4"/>
    <p:sldId id="1258" r:id="rId5"/>
    <p:sldId id="1298" r:id="rId6"/>
    <p:sldId id="1280" r:id="rId7"/>
    <p:sldId id="1281" r:id="rId8"/>
    <p:sldId id="1282" r:id="rId9"/>
    <p:sldId id="1299" r:id="rId10"/>
    <p:sldId id="1286" r:id="rId11"/>
    <p:sldId id="1300" r:id="rId12"/>
    <p:sldId id="1287" r:id="rId13"/>
    <p:sldId id="1283" r:id="rId14"/>
    <p:sldId id="1268" r:id="rId15"/>
    <p:sldId id="1288" r:id="rId16"/>
    <p:sldId id="1301" r:id="rId17"/>
    <p:sldId id="1289" r:id="rId18"/>
    <p:sldId id="1247" r:id="rId19"/>
    <p:sldId id="1269" r:id="rId20"/>
    <p:sldId id="1302" r:id="rId21"/>
    <p:sldId id="1303" r:id="rId22"/>
    <p:sldId id="1304" r:id="rId23"/>
    <p:sldId id="1305" r:id="rId24"/>
    <p:sldId id="1297" r:id="rId25"/>
    <p:sldId id="1306" r:id="rId26"/>
    <p:sldId id="1307" r:id="rId27"/>
    <p:sldId id="1308" r:id="rId28"/>
    <p:sldId id="1270" r:id="rId29"/>
    <p:sldId id="1309" r:id="rId30"/>
    <p:sldId id="1310" r:id="rId31"/>
    <p:sldId id="1271" r:id="rId32"/>
    <p:sldId id="1311" r:id="rId33"/>
    <p:sldId id="1312" r:id="rId34"/>
    <p:sldId id="1314" r:id="rId35"/>
    <p:sldId id="1313" r:id="rId36"/>
    <p:sldId id="1315" r:id="rId37"/>
    <p:sldId id="1316" r:id="rId38"/>
    <p:sldId id="1319" r:id="rId39"/>
    <p:sldId id="1249" r:id="rId4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11" d="100"/>
          <a:sy n="111" d="100"/>
        </p:scale>
        <p:origin x="10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高中化学 选择性必修</a:t>
            </a:r>
            <a:r>
              <a:rPr lang="en-US" altLang="zh-CN" sz="2000" baseline="0" smtClean="0">
                <a:solidFill>
                  <a:prstClr val="black"/>
                </a:solidFill>
                <a:latin typeface="楷体" panose="02010609060101010101" pitchFamily="49" charset="-122"/>
                <a:ea typeface="楷体" panose="02010609060101010101" pitchFamily="49" charset="-122"/>
              </a:rPr>
              <a:t>3</a:t>
            </a:r>
            <a:r>
              <a:rPr lang="zh-CN" altLang="en-US" sz="2000" baseline="0" smtClean="0">
                <a:solidFill>
                  <a:prstClr val="black"/>
                </a:solidFill>
                <a:latin typeface="楷体" panose="02010609060101010101" pitchFamily="49" charset="-122"/>
                <a:ea typeface="楷体" panose="02010609060101010101" pitchFamily="49" charset="-122"/>
              </a:rPr>
              <a:t> 有机化学基础 </a:t>
            </a:r>
            <a:r>
              <a:rPr lang="en-US" altLang="zh-CN" sz="2000" baseline="0"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2.bin"/><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bin"/><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3.bin"/><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3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25.bin"/><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25.bin"/><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25.bin"/><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2.bin"/><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bin"/><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4327" y="1196752"/>
            <a:ext cx="11523345" cy="243848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4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生活中常用的有机物</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烃的含氧衍生物</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645024"/>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mn-lt"/>
                <a:ea typeface="微软雅黑" panose="020B0503020204020204" pitchFamily="34" charset="-122"/>
                <a:cs typeface="微软雅黑" panose="020B0503020204020204" pitchFamily="34" charset="-122"/>
              </a:rPr>
              <a:t>第一单元　醇和酚</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448829"/>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）丙三醇俗称甘油，是无色、黏稠、有甜味的液体，吸湿性强，有护肤作用，是重要的化工原料。</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）醇类不仅可以与羧酸作用形成酯，而且可以与</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无机含氧酸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作用生成酯。丙三醇与硝酸发生反应生成的三硝酸甘油酯是一种烈性炸药，俗称硝化甘油。硝化甘油是一种黄色的油状透明液体，这种液体受到震动会发生爆炸。同时，硝化甘油也可用作心绞痛的缓解药物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240020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知识点4.eps&amp;119&amp;1-1$"/>
          <p:cNvPicPr/>
          <p:nvPr/>
        </p:nvPicPr>
        <p:blipFill>
          <a:blip r:embed="rId2" cstate="print">
            <a:extLst>
              <a:ext uri="{28A0092B-C50C-407E-A947-70E740481C1C}">
                <a14:useLocalDpi xmlns:a14="http://schemas.microsoft.com/office/drawing/2010/main" val="0"/>
              </a:ext>
            </a:extLst>
          </a:blip>
          <a:stretch>
            <a:fillRect/>
          </a:stretch>
        </p:blipFill>
        <p:spPr>
          <a:xfrm>
            <a:off x="406574" y="908720"/>
            <a:ext cx="1371600" cy="364490"/>
          </a:xfrm>
          <a:prstGeom prst="rect">
            <a:avLst/>
          </a:prstGeom>
        </p:spPr>
      </p:pic>
      <p:sp>
        <p:nvSpPr>
          <p:cNvPr id="2" name="内容占位符 1"/>
          <p:cNvSpPr>
            <a:spLocks noGrp="1"/>
          </p:cNvSpPr>
          <p:nvPr>
            <p:ph idx="1"/>
          </p:nvPr>
        </p:nvSpPr>
        <p:spPr>
          <a:xfrm>
            <a:off x="360854" y="692696"/>
            <a:ext cx="11485848" cy="5591274"/>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苯酚</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的性质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酚的概念</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分子中羟基与苯环（</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或其他芳环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）碳原子直接相连的有机化合物属于酚。最简单的酚是苯酚，其分子式为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，结构简式可简写为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物理性质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）常温下，纯净的苯酚是一种无色、有特殊气味的晶体，熔点为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9 </a:t>
            </a:r>
            <a:r>
              <a:rPr lang="en-US" altLang="zh-CN" b="1">
                <a:solidFill>
                  <a:srgbClr val="000000"/>
                </a:solidFill>
                <a:latin typeface="宋体"/>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）易溶于有机溶剂，常温下，苯酚能溶于水并与之相互形成溶液（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苯酚与水形成的浊液静置后会分层，</a:t>
            </a:r>
            <a:r>
              <a:rPr lang="zh-CN" altLang="zh-CN" b="1">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上层是溶有苯酚的水层，下层是溶有水的苯酚层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）。温度高于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65 </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时苯酚能与水以任意比例互溶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7349332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23283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化学性质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弱酸性</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3606261088"/>
              </p:ext>
            </p:extLst>
          </p:nvPr>
        </p:nvGraphicFramePr>
        <p:xfrm>
          <a:off x="370162" y="2132856"/>
          <a:ext cx="11476540" cy="3921760"/>
        </p:xfrm>
        <a:graphic>
          <a:graphicData uri="http://schemas.openxmlformats.org/drawingml/2006/table">
            <a:tbl>
              <a:tblPr firstRow="1" firstCol="1" bandRow="1"/>
              <a:tblGrid>
                <a:gridCol w="1068142">
                  <a:extLst>
                    <a:ext uri="{9D8B030D-6E8A-4147-A177-3AD203B41FA5}">
                      <a16:colId xmlns:a16="http://schemas.microsoft.com/office/drawing/2014/main" val="2665066088"/>
                    </a:ext>
                  </a:extLst>
                </a:gridCol>
                <a:gridCol w="10408398">
                  <a:extLst>
                    <a:ext uri="{9D8B030D-6E8A-4147-A177-3AD203B41FA5}">
                      <a16:colId xmlns:a16="http://schemas.microsoft.com/office/drawing/2014/main" val="936210624"/>
                    </a:ext>
                  </a:extLst>
                </a:gridCol>
              </a:tblGrid>
              <a:tr h="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实验</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步骤</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800"/>
                        </a:spcAft>
                        <a:tabLst>
                          <a:tab pos="5671185" algn="l"/>
                        </a:tabLst>
                      </a:pPr>
                      <a:endParaRPr lang="en-US" altLang="zh-CN" sz="1100" smtClean="0">
                        <a:effectLst/>
                        <a:latin typeface="Calibri" panose="020F0502020204030204" pitchFamily="34" charset="0"/>
                        <a:ea typeface="宋体" panose="02010600030101010101" pitchFamily="2" charset="-122"/>
                        <a:cs typeface="Times New Roman" panose="02020603050405020304" pitchFamily="18" charset="0"/>
                      </a:endParaRPr>
                    </a:p>
                    <a:p>
                      <a:pPr algn="just" hangingPunct="0">
                        <a:lnSpc>
                          <a:spcPct val="150000"/>
                        </a:lnSpc>
                        <a:spcAft>
                          <a:spcPts val="800"/>
                        </a:spcAft>
                        <a:tabLst>
                          <a:tab pos="5671185" algn="l"/>
                        </a:tabLst>
                      </a:pPr>
                      <a:endParaRPr lang="en-US" altLang="zh-CN" sz="1100" smtClean="0">
                        <a:effectLst/>
                        <a:latin typeface="Calibri" panose="020F0502020204030204" pitchFamily="34" charset="0"/>
                        <a:ea typeface="宋体" panose="02010600030101010101" pitchFamily="2" charset="-122"/>
                        <a:cs typeface="Times New Roman" panose="02020603050405020304" pitchFamily="18" charset="0"/>
                      </a:endParaRPr>
                    </a:p>
                    <a:p>
                      <a:pPr algn="just" hangingPunct="0">
                        <a:lnSpc>
                          <a:spcPct val="150000"/>
                        </a:lnSpc>
                        <a:spcAft>
                          <a:spcPts val="800"/>
                        </a:spcAft>
                        <a:tabLst>
                          <a:tab pos="5671185" algn="l"/>
                        </a:tabLst>
                      </a:pPr>
                      <a:endParaRPr lang="en-US" altLang="zh-CN" sz="1100" smtClean="0">
                        <a:effectLst/>
                        <a:latin typeface="Calibri" panose="020F0502020204030204" pitchFamily="34" charset="0"/>
                        <a:ea typeface="宋体" panose="02010600030101010101" pitchFamily="2" charset="-122"/>
                        <a:cs typeface="Times New Roman" panose="02020603050405020304" pitchFamily="18" charset="0"/>
                      </a:endParaRPr>
                    </a:p>
                    <a:p>
                      <a:pPr algn="just" hangingPunct="0">
                        <a:lnSpc>
                          <a:spcPct val="150000"/>
                        </a:lnSpc>
                        <a:spcAft>
                          <a:spcPts val="800"/>
                        </a:spcAft>
                        <a:tabLst>
                          <a:tab pos="5671185" algn="l"/>
                        </a:tabLst>
                      </a:pPr>
                      <a:endParaRPr lang="en-US" altLang="zh-CN" sz="1100" smtClean="0">
                        <a:effectLst/>
                        <a:latin typeface="Calibri" panose="020F0502020204030204" pitchFamily="34" charset="0"/>
                        <a:ea typeface="宋体" panose="02010600030101010101" pitchFamily="2" charset="-122"/>
                        <a:cs typeface="Times New Roman" panose="02020603050405020304" pitchFamily="18" charset="0"/>
                      </a:endParaRPr>
                    </a:p>
                    <a:p>
                      <a:pPr algn="just" hangingPunct="0">
                        <a:lnSpc>
                          <a:spcPct val="150000"/>
                        </a:lnSpc>
                        <a:spcAft>
                          <a:spcPts val="800"/>
                        </a:spcAft>
                        <a:tabLst>
                          <a:tab pos="5671185" algn="l"/>
                        </a:tabLst>
                      </a:pPr>
                      <a:endParaRPr lang="en-US" altLang="zh-CN" sz="1100" smtClean="0">
                        <a:effectLst/>
                        <a:latin typeface="Calibri" panose="020F0502020204030204" pitchFamily="34" charset="0"/>
                        <a:ea typeface="宋体" panose="02010600030101010101" pitchFamily="2" charset="-122"/>
                        <a:cs typeface="Times New Roman" panose="02020603050405020304" pitchFamily="18" charset="0"/>
                      </a:endParaRPr>
                    </a:p>
                    <a:p>
                      <a:pPr algn="just" hangingPunct="0">
                        <a:lnSpc>
                          <a:spcPct val="150000"/>
                        </a:lnSpc>
                        <a:spcAft>
                          <a:spcPts val="800"/>
                        </a:spcAft>
                        <a:tabLst>
                          <a:tab pos="5671185" algn="l"/>
                        </a:tabLst>
                      </a:pPr>
                      <a:endParaRPr lang="en-US" altLang="zh-CN" sz="1100" smtClean="0">
                        <a:effectLst/>
                        <a:latin typeface="Calibri" panose="020F0502020204030204" pitchFamily="34" charset="0"/>
                        <a:ea typeface="宋体" panose="02010600030101010101" pitchFamily="2" charset="-122"/>
                        <a:cs typeface="Times New Roman" panose="02020603050405020304" pitchFamily="18" charset="0"/>
                      </a:endParaRPr>
                    </a:p>
                    <a:p>
                      <a:pPr algn="just" hangingPunct="0">
                        <a:lnSpc>
                          <a:spcPct val="150000"/>
                        </a:lnSpc>
                        <a:spcAft>
                          <a:spcPts val="800"/>
                        </a:spcAft>
                        <a:tabLst>
                          <a:tab pos="5671185" algn="l"/>
                        </a:tabLst>
                      </a:pPr>
                      <a:endParaRPr lang="en-US" altLang="zh-CN" sz="1100" smtClean="0">
                        <a:effectLst/>
                        <a:latin typeface="Calibri" panose="020F0502020204030204" pitchFamily="34" charset="0"/>
                        <a:ea typeface="宋体" panose="02010600030101010101" pitchFamily="2" charset="-122"/>
                        <a:cs typeface="Times New Roman" panose="02020603050405020304" pitchFamily="18" charset="0"/>
                      </a:endParaRPr>
                    </a:p>
                    <a:p>
                      <a:pPr algn="just" hangingPunct="0">
                        <a:lnSpc>
                          <a:spcPct val="150000"/>
                        </a:lnSpc>
                        <a:spcAft>
                          <a:spcPts val="800"/>
                        </a:spcAft>
                        <a:tabLst>
                          <a:tab pos="5671185" algn="l"/>
                        </a:tabLst>
                      </a:pP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1643204"/>
                  </a:ext>
                </a:extLst>
              </a:tr>
              <a:tr h="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实验</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现象</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80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得到浑浊液体；</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液体变澄清；</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③④</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液体变浑浊</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85385310"/>
                  </a:ext>
                </a:extLst>
              </a:tr>
            </a:tbl>
          </a:graphicData>
        </a:graphic>
      </p:graphicFrame>
      <p:pic>
        <p:nvPicPr>
          <p:cNvPr id="2049" name="图片 3" descr="YTImageCX32.tif&amp;182&amp;1-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34966" y="2276872"/>
            <a:ext cx="4896544" cy="2402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8449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406574" y="1052736"/>
            <a:ext cx="6834241" cy="3943106"/>
          </a:xfrm>
          <a:prstGeom prst="rect">
            <a:avLst/>
          </a:prstGeom>
        </p:spPr>
      </p:pic>
    </p:spTree>
    <p:extLst>
      <p:ext uri="{BB962C8B-B14F-4D97-AF65-F5344CB8AC3E}">
        <p14:creationId xmlns:p14="http://schemas.microsoft.com/office/powerpoint/2010/main" val="2096017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751622"/>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取代反应</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苯酚与溴水反应生成白色不溶于水的</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－三溴苯酚。该反应能够定量完成，常用于对溶液中的苯酚进行定性和定量测定。反应的化学方程式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在此反应中，苯酚分子中苯环上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的邻、对位上的氢原子被溴原子取代，发生了取代反应。</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800"/>
              </a:spcAft>
              <a:tabLst>
                <a:tab pos="5671185" algn="l"/>
              </a:tabLst>
            </a:pP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622598" y="2708920"/>
            <a:ext cx="5040560" cy="1751271"/>
          </a:xfrm>
          <a:prstGeom prst="rect">
            <a:avLst/>
          </a:prstGeom>
        </p:spPr>
      </p:pic>
    </p:spTree>
    <p:extLst>
      <p:ext uri="{BB962C8B-B14F-4D97-AF65-F5344CB8AC3E}">
        <p14:creationId xmlns:p14="http://schemas.microsoft.com/office/powerpoint/2010/main" val="5955773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654014"/>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显色反应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向含有苯酚的溶液中滴加</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三氯化铁溶液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，溶液显紫色。该显色反应非常灵敏，常用于酚类物质的检验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）苯酚有毒，其浓溶液对皮肤有强烈的腐蚀性，会对皮肤产生强烈的灼伤。如果不慎将苯酚沾到皮肤上，应立即用酒精洗涤，再用水冲洗。</a:t>
            </a:r>
            <a:endParaRPr lang="zh-CN" altLang="zh-CN" sz="14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）从试剂瓶中取出的苯酚晶体往往会因为部分被氧化而略带红色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305916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知识点5.eps&amp;121&amp;1-1$"/>
          <p:cNvPicPr/>
          <p:nvPr/>
        </p:nvPicPr>
        <p:blipFill>
          <a:blip r:embed="rId2" cstate="print">
            <a:extLst>
              <a:ext uri="{28A0092B-C50C-407E-A947-70E740481C1C}">
                <a14:useLocalDpi xmlns:a14="http://schemas.microsoft.com/office/drawing/2010/main" val="0"/>
              </a:ext>
            </a:extLst>
          </a:blip>
          <a:stretch>
            <a:fillRect/>
          </a:stretch>
        </p:blipFill>
        <p:spPr>
          <a:xfrm>
            <a:off x="360854" y="908720"/>
            <a:ext cx="1445895" cy="384175"/>
          </a:xfrm>
          <a:prstGeom prst="rect">
            <a:avLst/>
          </a:prstGeom>
        </p:spPr>
      </p:pic>
      <p:sp>
        <p:nvSpPr>
          <p:cNvPr id="2" name="内容占位符 1"/>
          <p:cNvSpPr>
            <a:spLocks noGrp="1"/>
          </p:cNvSpPr>
          <p:nvPr>
            <p:ph idx="1"/>
          </p:nvPr>
        </p:nvSpPr>
        <p:spPr>
          <a:xfrm>
            <a:off x="360854" y="792928"/>
            <a:ext cx="11485848" cy="4208011"/>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酚</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的应用与处理</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酚的应用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）苯酚是重要的化工原料，大量用于制造酚醛树脂、环氧树脂等高分子材料。苯酚也可用作防腐剂和消毒剂。</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）许多酚类化合物都具有杀菌能力，邻甲苯酚、间甲苯酚、对甲苯酚三者的混合物统称为甲酚，</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甲酚的肥皂溶液俗称</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来苏儿</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，易溶于水，是医院常用的杀菌剂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1794429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5418599"/>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含酚废水的处理</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）在含酚废水中，以苯酚、甲酚的污染最为突出。饮用水中如果含有微量的酚，就会产生难闻的气味；鱼塘的水中如果含有很少的酚，就会使鱼肉带有酚的气味，浓度再高，鱼类就会死亡。</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）处理含酚废水主要有两种方法：回收利用和降解处理。</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含酚量在</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g∙L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以上的废水应考虑酚的回收，可采用萃取、活性炭吸附等物理方法。</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废水含酚浓度低时主要采用氧化和微生物处理等方法，如常用二氧化氯、臭氧等进行氧化，或用含有大量微生物的活性污泥对废水中的苯酚进行氧化分解等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495134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20004" y="657506"/>
            <a:ext cx="6902550" cy="774178"/>
          </a:xfrm>
          <a:prstGeom prst="rect">
            <a:avLst/>
          </a:prstGeom>
        </p:spPr>
      </p:pic>
      <p:pic>
        <p:nvPicPr>
          <p:cNvPr id="7" name="图片 6" descr="YTImage要点1.eps&amp;17&amp;1-1$"/>
          <p:cNvPicPr/>
          <p:nvPr/>
        </p:nvPicPr>
        <p:blipFill>
          <a:blip r:embed="rId3" cstate="print">
            <a:extLst>
              <a:ext uri="{28A0092B-C50C-407E-A947-70E740481C1C}">
                <a14:useLocalDpi xmlns:a14="http://schemas.microsoft.com/office/drawing/2010/main" val="0"/>
              </a:ext>
            </a:extLst>
          </a:blip>
          <a:stretch>
            <a:fillRect/>
          </a:stretch>
        </p:blipFill>
        <p:spPr>
          <a:xfrm>
            <a:off x="360854" y="1484784"/>
            <a:ext cx="1120140" cy="393065"/>
          </a:xfrm>
          <a:prstGeom prst="rect">
            <a:avLst/>
          </a:prstGeom>
        </p:spPr>
      </p:pic>
      <p:sp>
        <p:nvSpPr>
          <p:cNvPr id="4" name="内容占位符 3"/>
          <p:cNvSpPr>
            <a:spLocks noGrp="1"/>
          </p:cNvSpPr>
          <p:nvPr>
            <p:ph idx="1"/>
          </p:nvPr>
        </p:nvSpPr>
        <p:spPr>
          <a:xfrm>
            <a:off x="360854" y="1340768"/>
            <a:ext cx="11485848" cy="3826689"/>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醇</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的消去反应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醇的消去反应规律</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）若醇分子中只有一个碳原子或与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相连的碳原子的邻位碳原子上无氢原子，则不能发生消去反应。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）某些醇发生消去反应，可以生成不同的烯烃，</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如</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p>
          <a:p>
            <a:pPr hangingPunct="0">
              <a:spcAft>
                <a:spcPts val="80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能发生三种消去反应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，生成三种有机产物</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2" name="图片 1"/>
          <p:cNvPicPr>
            <a:picLocks noChangeAspect="1"/>
          </p:cNvPicPr>
          <p:nvPr/>
        </p:nvPicPr>
        <p:blipFill>
          <a:blip r:embed="rId4">
            <a:clrChange>
              <a:clrFrom>
                <a:srgbClr val="FFFFFF"/>
              </a:clrFrom>
              <a:clrTo>
                <a:srgbClr val="FFFFFF">
                  <a:alpha val="0"/>
                </a:srgbClr>
              </a:clrTo>
            </a:clrChange>
          </a:blip>
          <a:stretch>
            <a:fillRect/>
          </a:stretch>
        </p:blipFill>
        <p:spPr>
          <a:xfrm>
            <a:off x="7823398" y="3412249"/>
            <a:ext cx="2998577" cy="1872208"/>
          </a:xfrm>
          <a:prstGeom prst="rect">
            <a:avLst/>
          </a:prstGeom>
        </p:spPr>
      </p:pic>
    </p:spTree>
    <p:extLst>
      <p:ext uri="{BB962C8B-B14F-4D97-AF65-F5344CB8AC3E}">
        <p14:creationId xmlns:p14="http://schemas.microsoft.com/office/powerpoint/2010/main" val="19126167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3345659"/>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乙醇的消去反应——实验室制乙烯</a:t>
                </a:r>
                <a:endParaRPr lang="zh-CN" altLang="zh-CN" sz="1400">
                  <a:effectLst/>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）实验原理</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浓硫酸</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𝟏𝟕𝟎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qArr>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实验装置</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3345659"/>
              </a:xfrm>
              <a:blipFill>
                <a:blip r:embed="rId2"/>
                <a:stretch>
                  <a:fillRect l="-796" b="-3279"/>
                </a:stretch>
              </a:blipFill>
            </p:spPr>
            <p:txBody>
              <a:bodyPr/>
              <a:lstStyle/>
              <a:p>
                <a:r>
                  <a:rPr lang="zh-CN" altLang="en-US">
                    <a:noFill/>
                  </a:rPr>
                  <a:t> </a:t>
                </a:r>
              </a:p>
            </p:txBody>
          </p:sp>
        </mc:Fallback>
      </mc:AlternateContent>
      <p:pic>
        <p:nvPicPr>
          <p:cNvPr id="2" name="图片 1"/>
          <p:cNvPicPr>
            <a:picLocks noChangeAspect="1"/>
          </p:cNvPicPr>
          <p:nvPr/>
        </p:nvPicPr>
        <p:blipFill>
          <a:blip r:embed="rId3"/>
          <a:stretch>
            <a:fillRect/>
          </a:stretch>
        </p:blipFill>
        <p:spPr>
          <a:xfrm>
            <a:off x="3338854" y="3789040"/>
            <a:ext cx="5529847" cy="2667338"/>
          </a:xfrm>
          <a:prstGeom prst="rect">
            <a:avLst/>
          </a:prstGeom>
        </p:spPr>
      </p:pic>
    </p:spTree>
    <p:extLst>
      <p:ext uri="{BB962C8B-B14F-4D97-AF65-F5344CB8AC3E}">
        <p14:creationId xmlns:p14="http://schemas.microsoft.com/office/powerpoint/2010/main" val="3135686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248030" y="652891"/>
            <a:ext cx="4983368" cy="644065"/>
          </a:xfrm>
          <a:prstGeom prst="rect">
            <a:avLst/>
          </a:prstGeom>
        </p:spPr>
      </p:pic>
      <p:pic>
        <p:nvPicPr>
          <p:cNvPr id="2" name="图片 1"/>
          <p:cNvPicPr>
            <a:picLocks noChangeAspect="1"/>
          </p:cNvPicPr>
          <p:nvPr/>
        </p:nvPicPr>
        <p:blipFill>
          <a:blip r:embed="rId3"/>
          <a:stretch>
            <a:fillRect/>
          </a:stretch>
        </p:blipFill>
        <p:spPr>
          <a:xfrm>
            <a:off x="3431766" y="1412776"/>
            <a:ext cx="4615895" cy="5112525"/>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724096"/>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）实验步骤</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在圆底烧瓶中加入乙醇和浓硫酸（</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体积比约为</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宋体" panose="02010600030101010101" pitchFamily="2" charset="-122"/>
              </a:rPr>
              <a:t>∶</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）的混合液，放入几片碎瓷片。</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加热混合液，使液体温度</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迅速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升至</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170 </a:t>
            </a:r>
            <a:r>
              <a:rPr lang="en-US" altLang="zh-CN" b="1">
                <a:solidFill>
                  <a:srgbClr val="000000"/>
                </a:solidFill>
                <a:highlight>
                  <a:srgbClr val="FFFF00"/>
                </a:highlight>
                <a:latin typeface="+mn-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将生成的气体通入氢氧化钠溶液除去杂质，再分别通入</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Br</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CCl</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溶液和酸性</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KMnO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溶液中，观察现象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84403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29281"/>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）实验现象</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具支试管中有气泡产生。</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Br</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CCl</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溶液褪色。</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③酸性</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KMnO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溶液褪色。</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）实验结论</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乙醇在浓硫酸的催化作用下加热至</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170 </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，发生分子内脱水生成乙烯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8034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591274"/>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）注意事项</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配制乙醇和浓硫酸的混合液时应将浓硫酸缓慢加入到盛有无水乙醇的烧杯中，边加边搅拌。</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加热混合液时要</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迅速升温至</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170</a:t>
            </a:r>
            <a:r>
              <a:rPr lang="en-US" altLang="zh-CN" b="1">
                <a:solidFill>
                  <a:srgbClr val="000000"/>
                </a:solidFill>
                <a:highlight>
                  <a:srgbClr val="FFFF00"/>
                </a:highlight>
                <a:latin typeface="+mn-ea"/>
                <a:cs typeface="Times New Roman" panose="02020603050405020304" pitchFamily="18" charset="0"/>
              </a:rPr>
              <a:t> </a:t>
            </a:r>
            <a:r>
              <a:rPr lang="zh-CN" altLang="zh-CN" b="1">
                <a:solidFill>
                  <a:srgbClr val="000000"/>
                </a:solidFill>
                <a:highlight>
                  <a:srgbClr val="FFFF00"/>
                </a:highlight>
                <a:latin typeface="+mn-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，从而减少副反应的发生，因为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140 </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乙醇发生分子间脱水生成乙醚。</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温度计水银球应位于</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反应液中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，控制温度在</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170 </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若要收集乙烯应选用</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排水集气法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，因为乙烯难溶于水，密度比空气略小。</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浓硫酸具有脱水性和强氧化性，能将无水乙醇转化为碳单质等多种物质，生成的乙烯中可能有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等杂质气体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750229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918089"/>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并非所有醇都可以发生消去反应。</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醇发生消去反应不一定得到烯烃，也可能为炔烃或醛等，如乙二醇发生消去反应可以得到乙炔或乙醛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不稳定，会转化成乙醛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918089"/>
              </a:xfrm>
              <a:blipFill>
                <a:blip r:embed="rId2"/>
                <a:stretch>
                  <a:fillRect l="-796" r="-849" b="-2540"/>
                </a:stretch>
              </a:blipFill>
            </p:spPr>
            <p:txBody>
              <a:bodyPr/>
              <a:lstStyle/>
              <a:p>
                <a:r>
                  <a:rPr lang="zh-CN" altLang="en-US">
                    <a:noFill/>
                  </a:rPr>
                  <a:t> </a:t>
                </a:r>
              </a:p>
            </p:txBody>
          </p:sp>
        </mc:Fallback>
      </mc:AlternateContent>
      <p:pic>
        <p:nvPicPr>
          <p:cNvPr id="5" name="图片 4" descr="YTImage顿有所悟.eps&amp;22&amp;1-1$"/>
          <p:cNvPicPr/>
          <p:nvPr/>
        </p:nvPicPr>
        <p:blipFill>
          <a:blip r:embed="rId3">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387778" y="846082"/>
            <a:ext cx="2035810" cy="446405"/>
          </a:xfrm>
          <a:prstGeom prst="rect">
            <a:avLst/>
          </a:prstGeom>
        </p:spPr>
      </p:pic>
    </p:spTree>
    <p:extLst>
      <p:ext uri="{BB962C8B-B14F-4D97-AF65-F5344CB8AC3E}">
        <p14:creationId xmlns:p14="http://schemas.microsoft.com/office/powerpoint/2010/main" val="26319045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YTImage24典例1.eps&amp;19&amp;1-1$"/>
          <p:cNvPicPr/>
          <p:nvPr/>
        </p:nvPicPr>
        <p:blipFill>
          <a:blip r:embed="rId2" cstate="print">
            <a:extLst>
              <a:ext uri="{28A0092B-C50C-407E-A947-70E740481C1C}">
                <a14:useLocalDpi xmlns:a14="http://schemas.microsoft.com/office/drawing/2010/main" val="0"/>
              </a:ext>
            </a:extLst>
          </a:blip>
          <a:stretch>
            <a:fillRect/>
          </a:stretch>
        </p:blipFill>
        <p:spPr>
          <a:xfrm>
            <a:off x="393913" y="836712"/>
            <a:ext cx="1286510" cy="414655"/>
          </a:xfrm>
          <a:prstGeom prst="rect">
            <a:avLst/>
          </a:prstGeom>
        </p:spPr>
      </p:pic>
      <p:sp>
        <p:nvSpPr>
          <p:cNvPr id="5" name="内容占位符 4"/>
          <p:cNvSpPr>
            <a:spLocks noGrp="1"/>
          </p:cNvSpPr>
          <p:nvPr>
            <p:ph idx="1"/>
          </p:nvPr>
        </p:nvSpPr>
        <p:spPr>
          <a:xfrm>
            <a:off x="360854" y="764704"/>
            <a:ext cx="11485848" cy="5037276"/>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芳樟醇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常用于合成香精，香叶醇存在于香茅油、香叶油、香草油和玫瑰油等物质中，有玫瑰花和橙花香气，它们的键线式如图所示。</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下列说法不正确的是（　　）</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芳樟醇能发生消去反应，且有机产物只有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香叶醇在浓硫酸、加热条件下得到</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种有机产物</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芳樟醇和香叶醇与足量的氢气加成后的产物发生消去反应，分别得到</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种有机产物</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两种醇中只有香叶醇与氧气在铜作催化剂、加热条件下，可被氧化为相应的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醛</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stretch>
            <a:fillRect/>
          </a:stretch>
        </p:blipFill>
        <p:spPr>
          <a:xfrm>
            <a:off x="6963759" y="2095599"/>
            <a:ext cx="4882943" cy="1187743"/>
          </a:xfrm>
          <a:prstGeom prst="rect">
            <a:avLst/>
          </a:prstGeom>
        </p:spPr>
      </p:pic>
    </p:spTree>
    <p:extLst>
      <p:ext uri="{BB962C8B-B14F-4D97-AF65-F5344CB8AC3E}">
        <p14:creationId xmlns:p14="http://schemas.microsoft.com/office/powerpoint/2010/main" val="17750372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24解析.eps&amp;9&amp;1-1$"/>
          <p:cNvPicPr/>
          <p:nvPr/>
        </p:nvPicPr>
        <p:blipFill>
          <a:blip r:embed="rId2">
            <a:extLst>
              <a:ext uri="{28A0092B-C50C-407E-A947-70E740481C1C}">
                <a14:useLocalDpi xmlns:a14="http://schemas.microsoft.com/office/drawing/2010/main" val="0"/>
              </a:ext>
            </a:extLst>
          </a:blip>
          <a:stretch>
            <a:fillRect/>
          </a:stretch>
        </p:blipFill>
        <p:spPr>
          <a:xfrm>
            <a:off x="393489" y="908720"/>
            <a:ext cx="898733" cy="360039"/>
          </a:xfrm>
          <a:prstGeom prst="rect">
            <a:avLst/>
          </a:prstGeom>
        </p:spPr>
      </p:pic>
      <p:pic>
        <p:nvPicPr>
          <p:cNvPr id="4" name="图片 3" descr="YTImage24答案.eps&amp;10&amp;1-1$"/>
          <p:cNvPicPr/>
          <p:nvPr/>
        </p:nvPicPr>
        <p:blipFill>
          <a:blip r:embed="rId3" cstate="print">
            <a:extLst>
              <a:ext uri="{28A0092B-C50C-407E-A947-70E740481C1C}">
                <a14:useLocalDpi xmlns:a14="http://schemas.microsoft.com/office/drawing/2010/main" val="0"/>
              </a:ext>
            </a:extLst>
          </a:blip>
          <a:stretch>
            <a:fillRect/>
          </a:stretch>
        </p:blipFill>
        <p:spPr>
          <a:xfrm>
            <a:off x="478582" y="4990364"/>
            <a:ext cx="923925" cy="329565"/>
          </a:xfrm>
          <a:prstGeom prst="rect">
            <a:avLst/>
          </a:prstGeom>
        </p:spPr>
      </p:pic>
      <p:sp>
        <p:nvSpPr>
          <p:cNvPr id="5" name="内容占位符 4"/>
          <p:cNvSpPr>
            <a:spLocks noGrp="1"/>
          </p:cNvSpPr>
          <p:nvPr>
            <p:ph idx="1"/>
          </p:nvPr>
        </p:nvSpPr>
        <p:spPr>
          <a:xfrm>
            <a:off x="360854" y="764704"/>
            <a:ext cx="11485848" cy="4072910"/>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芳樟醇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分子中，与羟基相连的碳原子有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种不同的邻位碳原子，且都连有氢原子，故发生消去反应得到的有机产物有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错误；香叶醇在浓硫酸、加热条件下发生消去反应得到的有机产物有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种，还有可能发生分子间脱水反应生成醚，</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正确；芳樟醇和香叶醇与足量的氢气加成后的产物分别</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种连有氢原子的邻位碳原子，发生消去反应分别得到</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种有机产物，</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正确；芳樟醇分子中，</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与羟基相连的碳原子上没有氢原子，不能被氧化为醛</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550076" y="4798893"/>
            <a:ext cx="407484"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A</a:t>
            </a:r>
            <a:endParaRPr lang="zh-CN" altLang="zh-CN" sz="1400">
              <a:cs typeface="Times New Roman" panose="02020603050405020304" pitchFamily="18" charset="0"/>
            </a:endParaRPr>
          </a:p>
        </p:txBody>
      </p:sp>
      <p:pic>
        <p:nvPicPr>
          <p:cNvPr id="6" name="图片 5"/>
          <p:cNvPicPr>
            <a:picLocks noChangeAspect="1"/>
          </p:cNvPicPr>
          <p:nvPr/>
        </p:nvPicPr>
        <p:blipFill>
          <a:blip r:embed="rId4">
            <a:clrChange>
              <a:clrFrom>
                <a:srgbClr val="FFFFFF"/>
              </a:clrFrom>
              <a:clrTo>
                <a:srgbClr val="FFFFFF">
                  <a:alpha val="0"/>
                </a:srgbClr>
              </a:clrTo>
            </a:clrChange>
          </a:blip>
          <a:stretch>
            <a:fillRect/>
          </a:stretch>
        </p:blipFill>
        <p:spPr>
          <a:xfrm>
            <a:off x="7904032" y="2458866"/>
            <a:ext cx="3338388" cy="650082"/>
          </a:xfrm>
          <a:prstGeom prst="rect">
            <a:avLst/>
          </a:prstGeom>
        </p:spPr>
      </p:pic>
    </p:spTree>
    <p:extLst>
      <p:ext uri="{BB962C8B-B14F-4D97-AF65-F5344CB8AC3E}">
        <p14:creationId xmlns:p14="http://schemas.microsoft.com/office/powerpoint/2010/main" val="3108017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上的两个碳碳双键不稳定，会发生重排形成碳碳三键</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4" name="图片 3" descr="YTImage名师点拨.eps&amp;193&amp;1-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78582" y="836712"/>
            <a:ext cx="1881505" cy="439420"/>
          </a:xfrm>
          <a:prstGeom prst="rect">
            <a:avLst/>
          </a:prstGeom>
        </p:spPr>
      </p:pic>
      <p:pic>
        <p:nvPicPr>
          <p:cNvPr id="3" name="图片 2"/>
          <p:cNvPicPr>
            <a:picLocks noChangeAspect="1"/>
          </p:cNvPicPr>
          <p:nvPr/>
        </p:nvPicPr>
        <p:blipFill>
          <a:blip r:embed="rId3"/>
          <a:stretch>
            <a:fillRect/>
          </a:stretch>
        </p:blipFill>
        <p:spPr>
          <a:xfrm>
            <a:off x="3790950" y="746120"/>
            <a:ext cx="1848489" cy="866480"/>
          </a:xfrm>
          <a:prstGeom prst="rect">
            <a:avLst/>
          </a:prstGeom>
        </p:spPr>
      </p:pic>
    </p:spTree>
    <p:extLst>
      <p:ext uri="{BB962C8B-B14F-4D97-AF65-F5344CB8AC3E}">
        <p14:creationId xmlns:p14="http://schemas.microsoft.com/office/powerpoint/2010/main" val="9518076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要点2.eps&amp;23&amp;1-1$"/>
          <p:cNvPicPr/>
          <p:nvPr/>
        </p:nvPicPr>
        <p:blipFill>
          <a:blip r:embed="rId2" cstate="print">
            <a:extLst>
              <a:ext uri="{28A0092B-C50C-407E-A947-70E740481C1C}">
                <a14:useLocalDpi xmlns:a14="http://schemas.microsoft.com/office/drawing/2010/main" val="0"/>
              </a:ext>
            </a:extLst>
          </a:blip>
          <a:stretch>
            <a:fillRect/>
          </a:stretch>
        </p:blipFill>
        <p:spPr>
          <a:xfrm>
            <a:off x="406574" y="908720"/>
            <a:ext cx="1089660" cy="382270"/>
          </a:xfrm>
          <a:prstGeom prst="rect">
            <a:avLst/>
          </a:prstGeom>
        </p:spPr>
      </p:pic>
      <p:sp>
        <p:nvSpPr>
          <p:cNvPr id="2" name="内容占位符 1"/>
          <p:cNvSpPr>
            <a:spLocks noGrp="1"/>
          </p:cNvSpPr>
          <p:nvPr>
            <p:ph idx="1"/>
          </p:nvPr>
        </p:nvSpPr>
        <p:spPr>
          <a:xfrm>
            <a:off x="360854" y="764704"/>
            <a:ext cx="11485848" cy="1232838"/>
          </a:xfrm>
        </p:spPr>
        <p:txBody>
          <a:bodyPr/>
          <a:lstStyle/>
          <a:p>
            <a:pPr hangingPunct="0">
              <a:spcAft>
                <a:spcPts val="800"/>
              </a:spcAft>
              <a:tabLst>
                <a:tab pos="5671185" algn="l"/>
              </a:tabLst>
            </a:pPr>
            <a:r>
              <a:rPr lang="zh-CN" altLang="zh-CN" b="1">
                <a:solidFill>
                  <a:srgbClr val="1EB26A"/>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smtClean="0">
                <a:solidFill>
                  <a:srgbClr val="1EB26A"/>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醇</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的催化氧化反应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醇的催化氧化过程</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3"/>
          <a:stretch>
            <a:fillRect/>
          </a:stretch>
        </p:blipFill>
        <p:spPr>
          <a:xfrm>
            <a:off x="2422798" y="2011572"/>
            <a:ext cx="6943952" cy="4322296"/>
          </a:xfrm>
          <a:prstGeom prst="rect">
            <a:avLst/>
          </a:prstGeom>
        </p:spPr>
      </p:pic>
    </p:spTree>
    <p:extLst>
      <p:ext uri="{BB962C8B-B14F-4D97-AF65-F5344CB8AC3E}">
        <p14:creationId xmlns:p14="http://schemas.microsoft.com/office/powerpoint/2010/main" val="2256928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856919"/>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醇的催化氧化规律</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indent="630238"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醇能否被氧化以及被氧化的产物的类别，取决于与羟基相连的碳原子上的氢原子的个数，具体分析如下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3862958" y="1916832"/>
            <a:ext cx="3754347" cy="4536504"/>
          </a:xfrm>
          <a:prstGeom prst="rect">
            <a:avLst/>
          </a:prstGeom>
        </p:spPr>
      </p:pic>
    </p:spTree>
    <p:extLst>
      <p:ext uri="{BB962C8B-B14F-4D97-AF65-F5344CB8AC3E}">
        <p14:creationId xmlns:p14="http://schemas.microsoft.com/office/powerpoint/2010/main" val="682230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并非</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所有醇都可以被酸性高锰酸钾溶液氧化为羧酸，如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COH</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4" name="图片 3" descr="YTImage关键提醒.eps&amp;197&amp;1-1$"/>
          <p:cNvPicPr/>
          <p:nvPr/>
        </p:nvPicPr>
        <p:blipFill>
          <a:blip r:embed="rId2">
            <a:clrChange>
              <a:clrFrom>
                <a:srgbClr val="F7EEF2"/>
              </a:clrFrom>
              <a:clrTo>
                <a:srgbClr val="F7EEF2">
                  <a:alpha val="0"/>
                </a:srgbClr>
              </a:clrTo>
            </a:clrChange>
            <a:extLst>
              <a:ext uri="{28A0092B-C50C-407E-A947-70E740481C1C}">
                <a14:useLocalDpi xmlns:a14="http://schemas.microsoft.com/office/drawing/2010/main" val="0"/>
              </a:ext>
            </a:extLst>
          </a:blip>
          <a:stretch>
            <a:fillRect/>
          </a:stretch>
        </p:blipFill>
        <p:spPr>
          <a:xfrm>
            <a:off x="394687" y="836712"/>
            <a:ext cx="1987550" cy="435610"/>
          </a:xfrm>
          <a:prstGeom prst="rect">
            <a:avLst/>
          </a:prstGeom>
        </p:spPr>
      </p:pic>
    </p:spTree>
    <p:extLst>
      <p:ext uri="{BB962C8B-B14F-4D97-AF65-F5344CB8AC3E}">
        <p14:creationId xmlns:p14="http://schemas.microsoft.com/office/powerpoint/2010/main" val="885864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871901" y="709948"/>
            <a:ext cx="6328275" cy="620999"/>
          </a:xfrm>
          <a:prstGeom prst="rect">
            <a:avLst/>
          </a:prstGeom>
        </p:spPr>
      </p:pic>
      <p:pic>
        <p:nvPicPr>
          <p:cNvPr id="4" name="图片 3" descr="YTImage知识点1.eps&amp;4&amp;1-1$"/>
          <p:cNvPicPr/>
          <p:nvPr/>
        </p:nvPicPr>
        <p:blipFill>
          <a:blip r:embed="rId3" cstate="print">
            <a:extLst>
              <a:ext uri="{28A0092B-C50C-407E-A947-70E740481C1C}">
                <a14:useLocalDpi xmlns:a14="http://schemas.microsoft.com/office/drawing/2010/main" val="0"/>
              </a:ext>
            </a:extLst>
          </a:blip>
          <a:stretch>
            <a:fillRect/>
          </a:stretch>
        </p:blipFill>
        <p:spPr>
          <a:xfrm>
            <a:off x="406574" y="1523767"/>
            <a:ext cx="1423035" cy="393065"/>
          </a:xfrm>
          <a:prstGeom prst="rect">
            <a:avLst/>
          </a:prstGeom>
        </p:spPr>
      </p:pic>
      <p:sp>
        <p:nvSpPr>
          <p:cNvPr id="6" name="内容占位符 5"/>
          <p:cNvSpPr>
            <a:spLocks noGrp="1"/>
          </p:cNvSpPr>
          <p:nvPr>
            <p:ph idx="1"/>
          </p:nvPr>
        </p:nvSpPr>
        <p:spPr>
          <a:xfrm>
            <a:off x="360854" y="1412776"/>
            <a:ext cx="11485848" cy="2616101"/>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醇</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的概述</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醇的概念</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烃分子中饱和碳原子上的氢原子被羟基取代所形成的化合物称为醇。</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黑体" panose="02010609060101010101" pitchFamily="49" charset="-122"/>
                <a:ea typeface="黑体" panose="02010609060101010101" pitchFamily="49" charset="-122"/>
                <a:cs typeface="Times New Roman" panose="02020603050405020304" pitchFamily="18" charset="0"/>
              </a:rPr>
              <a:t>醇的分类</a:t>
            </a:r>
            <a:endParaRPr lang="zh-CN" altLang="en-US">
              <a:latin typeface="黑体" panose="02010609060101010101" pitchFamily="49" charset="-122"/>
              <a:ea typeface="黑体" panose="02010609060101010101" pitchFamily="49" charset="-122"/>
            </a:endParaRPr>
          </a:p>
        </p:txBody>
      </p:sp>
      <p:pic>
        <p:nvPicPr>
          <p:cNvPr id="2" name="图片 1"/>
          <p:cNvPicPr>
            <a:picLocks noChangeAspect="1"/>
          </p:cNvPicPr>
          <p:nvPr/>
        </p:nvPicPr>
        <p:blipFill>
          <a:blip r:embed="rId4">
            <a:clrChange>
              <a:clrFrom>
                <a:srgbClr val="FFFFFF"/>
              </a:clrFrom>
              <a:clrTo>
                <a:srgbClr val="FFFFFF">
                  <a:alpha val="0"/>
                </a:srgbClr>
              </a:clrTo>
            </a:clrChange>
          </a:blip>
          <a:stretch>
            <a:fillRect/>
          </a:stretch>
        </p:blipFill>
        <p:spPr>
          <a:xfrm>
            <a:off x="2134766" y="3789040"/>
            <a:ext cx="6290639" cy="2424365"/>
          </a:xfrm>
          <a:prstGeom prst="rect">
            <a:avLst/>
          </a:prstGeom>
        </p:spPr>
      </p:pic>
    </p:spTree>
    <p:extLst>
      <p:ext uri="{BB962C8B-B14F-4D97-AF65-F5344CB8AC3E}">
        <p14:creationId xmlns:p14="http://schemas.microsoft.com/office/powerpoint/2010/main" val="13325902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YTImage24典例2.eps&amp;24&amp;1-1$"/>
          <p:cNvPicPr/>
          <p:nvPr/>
        </p:nvPicPr>
        <p:blipFill>
          <a:blip r:embed="rId2" cstate="print">
            <a:extLst>
              <a:ext uri="{28A0092B-C50C-407E-A947-70E740481C1C}">
                <a14:useLocalDpi xmlns:a14="http://schemas.microsoft.com/office/drawing/2010/main" val="0"/>
              </a:ext>
            </a:extLst>
          </a:blip>
          <a:stretch>
            <a:fillRect/>
          </a:stretch>
        </p:blipFill>
        <p:spPr>
          <a:xfrm>
            <a:off x="360854" y="918240"/>
            <a:ext cx="1089660" cy="350520"/>
          </a:xfrm>
          <a:prstGeom prst="rect">
            <a:avLst/>
          </a:prstGeom>
        </p:spPr>
      </p:pic>
      <p:sp>
        <p:nvSpPr>
          <p:cNvPr id="3" name="内容占位符 2"/>
          <p:cNvSpPr>
            <a:spLocks noGrp="1"/>
          </p:cNvSpPr>
          <p:nvPr>
            <p:ph idx="1"/>
          </p:nvPr>
        </p:nvSpPr>
        <p:spPr>
          <a:xfrm>
            <a:off x="360854" y="764704"/>
            <a:ext cx="11485848" cy="576248"/>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16</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的饱和一元醇的同分异构体有多种，其中</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种结构如下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stretch>
            <a:fillRect/>
          </a:stretch>
        </p:blipFill>
        <p:spPr>
          <a:xfrm>
            <a:off x="965916" y="1887587"/>
            <a:ext cx="3986045" cy="3735575"/>
          </a:xfrm>
          <a:prstGeom prst="rect">
            <a:avLst/>
          </a:prstGeom>
        </p:spPr>
      </p:pic>
      <p:pic>
        <p:nvPicPr>
          <p:cNvPr id="5" name="图片 4"/>
          <p:cNvPicPr>
            <a:picLocks noChangeAspect="1"/>
          </p:cNvPicPr>
          <p:nvPr/>
        </p:nvPicPr>
        <p:blipFill>
          <a:blip r:embed="rId4"/>
          <a:stretch>
            <a:fillRect/>
          </a:stretch>
        </p:blipFill>
        <p:spPr>
          <a:xfrm>
            <a:off x="5735166" y="1887587"/>
            <a:ext cx="4065236" cy="3227953"/>
          </a:xfrm>
          <a:prstGeom prst="rect">
            <a:avLst/>
          </a:prstGeom>
        </p:spPr>
      </p:pic>
    </p:spTree>
    <p:extLst>
      <p:ext uri="{BB962C8B-B14F-4D97-AF65-F5344CB8AC3E}">
        <p14:creationId xmlns:p14="http://schemas.microsoft.com/office/powerpoint/2010/main" val="28722215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3283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上述该醇的同分异构体中：</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）可以发生消去反应生成两种单烯烃的是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填字母，下同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解析.eps&amp;199&amp;1-1$"/>
          <p:cNvPicPr/>
          <p:nvPr/>
        </p:nvPicPr>
        <p:blipFill>
          <a:blip r:embed="rId2">
            <a:extLst>
              <a:ext uri="{28A0092B-C50C-407E-A947-70E740481C1C}">
                <a14:useLocalDpi xmlns:a14="http://schemas.microsoft.com/office/drawing/2010/main" val="0"/>
              </a:ext>
            </a:extLst>
          </a:blip>
          <a:stretch>
            <a:fillRect/>
          </a:stretch>
        </p:blipFill>
        <p:spPr>
          <a:xfrm>
            <a:off x="369171" y="2204864"/>
            <a:ext cx="983615" cy="350520"/>
          </a:xfrm>
          <a:prstGeom prst="rect">
            <a:avLst/>
          </a:prstGeom>
        </p:spPr>
      </p:pic>
      <p:sp>
        <p:nvSpPr>
          <p:cNvPr id="4" name="矩形 3"/>
          <p:cNvSpPr/>
          <p:nvPr/>
        </p:nvSpPr>
        <p:spPr>
          <a:xfrm>
            <a:off x="360854" y="2060848"/>
            <a:ext cx="11422984" cy="1754326"/>
          </a:xfrm>
          <a:prstGeom prst="rect">
            <a:avLst/>
          </a:prstGeom>
        </p:spPr>
        <p:txBody>
          <a:bodyPr wrap="square">
            <a:spAutoFit/>
          </a:bodyPr>
          <a:lstStyle/>
          <a:p>
            <a:pPr algn="just">
              <a:lnSpc>
                <a:spcPct val="150000"/>
              </a:lnSpc>
              <a:spcAft>
                <a:spcPts val="800"/>
              </a:spcAft>
              <a:tabLst>
                <a:tab pos="5671185"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可以</a:t>
            </a:r>
            <a:r>
              <a:rPr lang="zh-CN" altLang="zh-CN" sz="2400">
                <a:solidFill>
                  <a:srgbClr val="000000"/>
                </a:solidFill>
                <a:ea typeface="楷体" panose="02010609060101010101" pitchFamily="49" charset="-122"/>
                <a:cs typeface="Times New Roman" panose="02020603050405020304" pitchFamily="18" charset="0"/>
              </a:rPr>
              <a:t>发生消去反应生成两种单烯烃，表明与</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OH</a:t>
            </a:r>
            <a:r>
              <a:rPr lang="zh-CN" altLang="zh-CN" sz="2400">
                <a:solidFill>
                  <a:srgbClr val="000000"/>
                </a:solidFill>
                <a:ea typeface="楷体" panose="02010609060101010101" pitchFamily="49" charset="-122"/>
                <a:cs typeface="Times New Roman" panose="02020603050405020304" pitchFamily="18" charset="0"/>
              </a:rPr>
              <a:t>相连的碳原子的相邻碳原子上应连有氢原子，且以</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OH</a:t>
            </a:r>
            <a:r>
              <a:rPr lang="zh-CN" altLang="zh-CN" sz="2400">
                <a:solidFill>
                  <a:srgbClr val="000000"/>
                </a:solidFill>
                <a:ea typeface="楷体" panose="02010609060101010101" pitchFamily="49" charset="-122"/>
                <a:cs typeface="Times New Roman" panose="02020603050405020304" pitchFamily="18" charset="0"/>
              </a:rPr>
              <a:t>所连碳原子为中心，分子不对称，另外，羟基所连碳原子不能在端位上，</a:t>
            </a:r>
            <a:r>
              <a:rPr lang="en-US" altLang="zh-CN" sz="2400">
                <a:solidFill>
                  <a:srgbClr val="000000"/>
                </a:solidFill>
                <a:ea typeface="Times New Roman" panose="02020603050405020304" pitchFamily="18" charset="0"/>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符合题意。</a:t>
            </a:r>
            <a:endParaRPr lang="zh-CN" altLang="zh-CN" sz="1400">
              <a:cs typeface="Times New Roman" panose="02020603050405020304" pitchFamily="18" charset="0"/>
            </a:endParaRPr>
          </a:p>
        </p:txBody>
      </p:sp>
      <p:pic>
        <p:nvPicPr>
          <p:cNvPr id="5" name="图片 4" descr="YTImage24答案.eps&amp;200&amp;1-1$"/>
          <p:cNvPicPr/>
          <p:nvPr/>
        </p:nvPicPr>
        <p:blipFill>
          <a:blip r:embed="rId3" cstate="print">
            <a:extLst>
              <a:ext uri="{28A0092B-C50C-407E-A947-70E740481C1C}">
                <a14:useLocalDpi xmlns:a14="http://schemas.microsoft.com/office/drawing/2010/main" val="0"/>
              </a:ext>
            </a:extLst>
          </a:blip>
          <a:stretch>
            <a:fillRect/>
          </a:stretch>
        </p:blipFill>
        <p:spPr>
          <a:xfrm>
            <a:off x="443435" y="3935481"/>
            <a:ext cx="953770" cy="339725"/>
          </a:xfrm>
          <a:prstGeom prst="rect">
            <a:avLst/>
          </a:prstGeom>
        </p:spPr>
      </p:pic>
      <p:sp>
        <p:nvSpPr>
          <p:cNvPr id="7" name="矩形 6"/>
          <p:cNvSpPr/>
          <p:nvPr/>
        </p:nvSpPr>
        <p:spPr>
          <a:xfrm>
            <a:off x="1397205" y="3782177"/>
            <a:ext cx="716863"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C</a:t>
            </a:r>
            <a:r>
              <a:rPr lang="en-US" altLang="zh-CN" sz="2400">
                <a:solidFill>
                  <a:srgbClr val="000000"/>
                </a:solidFill>
                <a:latin typeface="楷体" panose="02010609060101010101" pitchFamily="49" charset="-122"/>
                <a:cs typeface="Times New Roman" panose="02020603050405020304" pitchFamily="18" charset="0"/>
              </a:rPr>
              <a:t>　</a:t>
            </a:r>
            <a:endParaRPr lang="zh-CN" altLang="zh-CN" sz="1400">
              <a:cs typeface="Times New Roman" panose="02020603050405020304" pitchFamily="18" charset="0"/>
            </a:endParaRPr>
          </a:p>
        </p:txBody>
      </p:sp>
    </p:spTree>
    <p:extLst>
      <p:ext uri="{BB962C8B-B14F-4D97-AF65-F5344CB8AC3E}">
        <p14:creationId xmlns:p14="http://schemas.microsoft.com/office/powerpoint/2010/main" val="3422859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）可以发生催化氧化生成醛的是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解析.eps&amp;199&amp;1-1$"/>
          <p:cNvPicPr/>
          <p:nvPr/>
        </p:nvPicPr>
        <p:blipFill>
          <a:blip r:embed="rId2">
            <a:extLst>
              <a:ext uri="{28A0092B-C50C-407E-A947-70E740481C1C}">
                <a14:useLocalDpi xmlns:a14="http://schemas.microsoft.com/office/drawing/2010/main" val="0"/>
              </a:ext>
            </a:extLst>
          </a:blip>
          <a:stretch>
            <a:fillRect/>
          </a:stretch>
        </p:blipFill>
        <p:spPr>
          <a:xfrm>
            <a:off x="360854" y="1412776"/>
            <a:ext cx="983615" cy="350520"/>
          </a:xfrm>
          <a:prstGeom prst="rect">
            <a:avLst/>
          </a:prstGeom>
        </p:spPr>
      </p:pic>
      <p:sp>
        <p:nvSpPr>
          <p:cNvPr id="4" name="矩形 3"/>
          <p:cNvSpPr/>
          <p:nvPr/>
        </p:nvSpPr>
        <p:spPr>
          <a:xfrm>
            <a:off x="406574" y="1268760"/>
            <a:ext cx="10919742" cy="646331"/>
          </a:xfrm>
          <a:prstGeom prst="rect">
            <a:avLst/>
          </a:prstGeom>
        </p:spPr>
        <p:txBody>
          <a:bodyPr wrap="square">
            <a:spAutoFit/>
          </a:bodyPr>
          <a:lstStyle/>
          <a:p>
            <a:pPr algn="just">
              <a:lnSpc>
                <a:spcPct val="150000"/>
              </a:lnSpc>
              <a:spcAft>
                <a:spcPts val="800"/>
              </a:spcAft>
              <a:tabLst>
                <a:tab pos="5671185"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与</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OH</a:t>
            </a:r>
            <a:r>
              <a:rPr lang="zh-CN" altLang="zh-CN" sz="2400">
                <a:solidFill>
                  <a:srgbClr val="000000"/>
                </a:solidFill>
                <a:ea typeface="楷体" panose="02010609060101010101" pitchFamily="49" charset="-122"/>
                <a:cs typeface="Times New Roman" panose="02020603050405020304" pitchFamily="18" charset="0"/>
              </a:rPr>
              <a:t>相连的碳原子上有</a:t>
            </a:r>
            <a:r>
              <a:rPr lang="en-US" altLang="zh-CN" sz="2400">
                <a:solidFill>
                  <a:srgbClr val="000000"/>
                </a:solidFill>
                <a:ea typeface="Times New Roman" panose="02020603050405020304" pitchFamily="18" charset="0"/>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个氢原子时可被氧化为醛，</a:t>
            </a:r>
            <a:r>
              <a:rPr lang="en-US" altLang="zh-CN" sz="2400">
                <a:solidFill>
                  <a:srgbClr val="000000"/>
                </a:solidFill>
                <a:ea typeface="Times New Roman" panose="02020603050405020304" pitchFamily="18" charset="0"/>
                <a:cs typeface="Times New Roman" panose="02020603050405020304" pitchFamily="18" charset="0"/>
              </a:rPr>
              <a:t>D</a:t>
            </a:r>
            <a:r>
              <a:rPr lang="zh-CN" altLang="zh-CN" sz="2400">
                <a:solidFill>
                  <a:srgbClr val="000000"/>
                </a:solidFill>
                <a:ea typeface="楷体" panose="02010609060101010101" pitchFamily="49" charset="-122"/>
                <a:cs typeface="Times New Roman" panose="02020603050405020304" pitchFamily="18" charset="0"/>
              </a:rPr>
              <a:t>符合题意。</a:t>
            </a:r>
            <a:endParaRPr lang="zh-CN" altLang="zh-CN" sz="1400">
              <a:cs typeface="Times New Roman" panose="02020603050405020304" pitchFamily="18" charset="0"/>
            </a:endParaRPr>
          </a:p>
        </p:txBody>
      </p:sp>
      <p:sp>
        <p:nvSpPr>
          <p:cNvPr id="5" name="矩形 4"/>
          <p:cNvSpPr/>
          <p:nvPr/>
        </p:nvSpPr>
        <p:spPr>
          <a:xfrm>
            <a:off x="1486694" y="1916832"/>
            <a:ext cx="716863"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D</a:t>
            </a:r>
            <a:r>
              <a:rPr lang="en-US" altLang="zh-CN" sz="2400">
                <a:solidFill>
                  <a:srgbClr val="000000"/>
                </a:solidFill>
                <a:latin typeface="楷体" panose="02010609060101010101" pitchFamily="49" charset="-122"/>
                <a:cs typeface="Times New Roman" panose="02020603050405020304" pitchFamily="18" charset="0"/>
              </a:rPr>
              <a:t>　</a:t>
            </a:r>
            <a:endParaRPr lang="zh-CN" altLang="zh-CN" sz="1400">
              <a:cs typeface="Times New Roman" panose="02020603050405020304" pitchFamily="18" charset="0"/>
            </a:endParaRPr>
          </a:p>
        </p:txBody>
      </p:sp>
      <p:pic>
        <p:nvPicPr>
          <p:cNvPr id="6" name="图片 5" descr="YTImage24答案.eps&amp;200&amp;1-1$"/>
          <p:cNvPicPr/>
          <p:nvPr/>
        </p:nvPicPr>
        <p:blipFill>
          <a:blip r:embed="rId3" cstate="print">
            <a:extLst>
              <a:ext uri="{28A0092B-C50C-407E-A947-70E740481C1C}">
                <a14:useLocalDpi xmlns:a14="http://schemas.microsoft.com/office/drawing/2010/main" val="0"/>
              </a:ext>
            </a:extLst>
          </a:blip>
          <a:stretch>
            <a:fillRect/>
          </a:stretch>
        </p:blipFill>
        <p:spPr>
          <a:xfrm>
            <a:off x="325575" y="2070136"/>
            <a:ext cx="953770" cy="339725"/>
          </a:xfrm>
          <a:prstGeom prst="rect">
            <a:avLst/>
          </a:prstGeom>
        </p:spPr>
      </p:pic>
    </p:spTree>
    <p:extLst>
      <p:ext uri="{BB962C8B-B14F-4D97-AF65-F5344CB8AC3E}">
        <p14:creationId xmlns:p14="http://schemas.microsoft.com/office/powerpoint/2010/main" val="1041100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）能被催化氧化为酮的有</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解析.eps&amp;199&amp;1-1$"/>
          <p:cNvPicPr/>
          <p:nvPr/>
        </p:nvPicPr>
        <p:blipFill>
          <a:blip r:embed="rId2">
            <a:extLst>
              <a:ext uri="{28A0092B-C50C-407E-A947-70E740481C1C}">
                <a14:useLocalDpi xmlns:a14="http://schemas.microsoft.com/office/drawing/2010/main" val="0"/>
              </a:ext>
            </a:extLst>
          </a:blip>
          <a:stretch>
            <a:fillRect/>
          </a:stretch>
        </p:blipFill>
        <p:spPr>
          <a:xfrm>
            <a:off x="348821" y="1484784"/>
            <a:ext cx="983615" cy="350520"/>
          </a:xfrm>
          <a:prstGeom prst="rect">
            <a:avLst/>
          </a:prstGeom>
        </p:spPr>
      </p:pic>
      <p:sp>
        <p:nvSpPr>
          <p:cNvPr id="4" name="矩形 3"/>
          <p:cNvSpPr/>
          <p:nvPr/>
        </p:nvSpPr>
        <p:spPr>
          <a:xfrm>
            <a:off x="360854" y="1340768"/>
            <a:ext cx="11485848" cy="1200329"/>
          </a:xfrm>
          <a:prstGeom prst="rect">
            <a:avLst/>
          </a:prstGeom>
        </p:spPr>
        <p:txBody>
          <a:bodyPr wrap="square">
            <a:spAutoFit/>
          </a:bodyPr>
          <a:lstStyle/>
          <a:p>
            <a:pPr algn="just">
              <a:lnSpc>
                <a:spcPct val="150000"/>
              </a:lnSpc>
              <a:spcAft>
                <a:spcPts val="800"/>
              </a:spcAft>
              <a:tabLst>
                <a:tab pos="5671185"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与</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OH</a:t>
            </a:r>
            <a:r>
              <a:rPr lang="zh-CN" altLang="zh-CN" sz="2400">
                <a:solidFill>
                  <a:srgbClr val="000000"/>
                </a:solidFill>
                <a:ea typeface="楷体" panose="02010609060101010101" pitchFamily="49" charset="-122"/>
                <a:cs typeface="Times New Roman" panose="02020603050405020304" pitchFamily="18" charset="0"/>
              </a:rPr>
              <a:t>相连的碳原子上有</a:t>
            </a:r>
            <a:r>
              <a:rPr lang="en-US" altLang="zh-CN" sz="2400">
                <a:solidFill>
                  <a:srgbClr val="000000"/>
                </a:solidFill>
                <a:ea typeface="Times New Roman" panose="02020603050405020304" pitchFamily="18" charset="0"/>
                <a:cs typeface="Times New Roman" panose="02020603050405020304" pitchFamily="18" charset="0"/>
              </a:rPr>
              <a:t>1</a:t>
            </a:r>
            <a:r>
              <a:rPr lang="zh-CN" altLang="zh-CN" sz="2400">
                <a:solidFill>
                  <a:srgbClr val="000000"/>
                </a:solidFill>
                <a:ea typeface="楷体" panose="02010609060101010101" pitchFamily="49" charset="-122"/>
                <a:cs typeface="Times New Roman" panose="02020603050405020304" pitchFamily="18" charset="0"/>
              </a:rPr>
              <a:t>个氢原子时可被氧化为酮，</a:t>
            </a:r>
            <a:r>
              <a:rPr lang="en-US" altLang="zh-CN" sz="2400">
                <a:solidFill>
                  <a:srgbClr val="000000"/>
                </a:solidFill>
                <a:ea typeface="Times New Roman" panose="02020603050405020304" pitchFamily="18" charset="0"/>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符合题意，共有</a:t>
            </a:r>
            <a:r>
              <a:rPr lang="en-US" altLang="zh-CN" sz="2400">
                <a:solidFill>
                  <a:srgbClr val="000000"/>
                </a:solidFill>
                <a:ea typeface="Times New Roman" panose="02020603050405020304" pitchFamily="18" charset="0"/>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种。</a:t>
            </a:r>
            <a:endParaRPr lang="zh-CN" altLang="zh-CN" sz="1400">
              <a:cs typeface="Times New Roman" panose="02020603050405020304" pitchFamily="18" charset="0"/>
            </a:endParaRPr>
          </a:p>
        </p:txBody>
      </p:sp>
      <p:pic>
        <p:nvPicPr>
          <p:cNvPr id="5" name="图片 4" descr="YTImage24答案.eps&amp;200&amp;1-1$"/>
          <p:cNvPicPr/>
          <p:nvPr/>
        </p:nvPicPr>
        <p:blipFill>
          <a:blip r:embed="rId3" cstate="print">
            <a:extLst>
              <a:ext uri="{28A0092B-C50C-407E-A947-70E740481C1C}">
                <a14:useLocalDpi xmlns:a14="http://schemas.microsoft.com/office/drawing/2010/main" val="0"/>
              </a:ext>
            </a:extLst>
          </a:blip>
          <a:stretch>
            <a:fillRect/>
          </a:stretch>
        </p:blipFill>
        <p:spPr>
          <a:xfrm>
            <a:off x="348821" y="2718208"/>
            <a:ext cx="953770" cy="339725"/>
          </a:xfrm>
          <a:prstGeom prst="rect">
            <a:avLst/>
          </a:prstGeom>
        </p:spPr>
      </p:pic>
      <p:sp>
        <p:nvSpPr>
          <p:cNvPr id="6" name="矩形 5"/>
          <p:cNvSpPr/>
          <p:nvPr/>
        </p:nvSpPr>
        <p:spPr>
          <a:xfrm>
            <a:off x="1414686" y="2564904"/>
            <a:ext cx="338554"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2</a:t>
            </a:r>
            <a:endParaRPr lang="zh-CN" altLang="zh-CN" sz="1400">
              <a:cs typeface="Times New Roman" panose="02020603050405020304" pitchFamily="18" charset="0"/>
            </a:endParaRPr>
          </a:p>
        </p:txBody>
      </p:sp>
    </p:spTree>
    <p:extLst>
      <p:ext uri="{BB962C8B-B14F-4D97-AF65-F5344CB8AC3E}">
        <p14:creationId xmlns:p14="http://schemas.microsoft.com/office/powerpoint/2010/main" val="1839928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57466"/>
          </a:xfrm>
          <a:solidFill>
            <a:srgbClr val="E3F2E7"/>
          </a:solidFill>
        </p:spPr>
        <p:txBody>
          <a:bodyPr/>
          <a:lstStyle/>
          <a:p>
            <a:pPr hangingPunct="0">
              <a:spcAft>
                <a:spcPts val="800"/>
              </a:spcAft>
              <a:tabLst>
                <a:tab pos="5671185" algn="l"/>
              </a:tabLst>
            </a:pP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             </a:t>
            </a:r>
            <a:r>
              <a:rPr lang="en-US" altLang="zh-CN" b="1" smtClean="0">
                <a:solidFill>
                  <a:srgbClr val="000000"/>
                </a:solidFill>
                <a:latin typeface="仿宋" panose="02010609060101010101" pitchFamily="49" charset="-122"/>
                <a:ea typeface="仿宋" panose="02010609060101010101" pitchFamily="49" charset="-122"/>
                <a:cs typeface="Times New Roman" panose="02020603050405020304" pitchFamily="18" charset="0"/>
              </a:rPr>
              <a:t>醇的化学性质</a:t>
            </a:r>
            <a:endParaRPr lang="en-US" altLang="zh-CN" sz="1400" b="1">
              <a:solidFill>
                <a:srgbClr val="000000"/>
              </a:solidFill>
              <a:latin typeface="仿宋" panose="02010609060101010101" pitchFamily="49" charset="-122"/>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sz="1400" b="1" smtClean="0">
              <a:solidFill>
                <a:srgbClr val="000000"/>
              </a:solidFill>
              <a:latin typeface="仿宋" panose="02010609060101010101" pitchFamily="49" charset="-122"/>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sz="1400" b="1">
              <a:solidFill>
                <a:srgbClr val="000000"/>
              </a:solidFill>
              <a:latin typeface="仿宋" panose="02010609060101010101" pitchFamily="49" charset="-122"/>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sz="1400" b="1" smtClean="0">
              <a:solidFill>
                <a:srgbClr val="000000"/>
              </a:solidFill>
              <a:latin typeface="仿宋" panose="02010609060101010101" pitchFamily="49" charset="-122"/>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sz="1400" b="1">
              <a:solidFill>
                <a:srgbClr val="000000"/>
              </a:solidFill>
              <a:latin typeface="仿宋" panose="02010609060101010101" pitchFamily="49" charset="-122"/>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sz="1400" b="1" smtClean="0">
              <a:solidFill>
                <a:srgbClr val="000000"/>
              </a:solidFill>
              <a:latin typeface="仿宋" panose="02010609060101010101" pitchFamily="49" charset="-122"/>
              <a:ea typeface="仿宋" panose="02010609060101010101" pitchFamily="49" charset="-122"/>
              <a:cs typeface="Times New Roman" panose="02020603050405020304" pitchFamily="18" charset="0"/>
            </a:endParaRPr>
          </a:p>
          <a:p>
            <a:pPr hangingPunct="0">
              <a:spcAft>
                <a:spcPts val="800"/>
              </a:spcAft>
              <a:tabLst>
                <a:tab pos="5671185" algn="l"/>
              </a:tabLst>
            </a:pPr>
            <a:endParaRPr lang="zh-CN" altLang="zh-CN" sz="1400">
              <a:latin typeface="仿宋" panose="02010609060101010101" pitchFamily="49" charset="-122"/>
              <a:ea typeface="仿宋" panose="02010609060101010101" pitchFamily="49" charset="-122"/>
              <a:cs typeface="Times New Roman" panose="02020603050405020304" pitchFamily="18" charset="0"/>
            </a:endParaRPr>
          </a:p>
          <a:p>
            <a:endParaRPr lang="zh-CN" altLang="en-US"/>
          </a:p>
        </p:txBody>
      </p:sp>
      <p:pic>
        <p:nvPicPr>
          <p:cNvPr id="5" name="图片 4" descr="YTImage顿有所悟.eps&amp;22&amp;1-1$"/>
          <p:cNvPicPr/>
          <p:nvPr/>
        </p:nvPicPr>
        <p:blipFill>
          <a:blip r:embed="rId2">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387778" y="846082"/>
            <a:ext cx="2035810" cy="446405"/>
          </a:xfrm>
          <a:prstGeom prst="rect">
            <a:avLst/>
          </a:prstGeom>
        </p:spPr>
      </p:pic>
      <p:pic>
        <p:nvPicPr>
          <p:cNvPr id="3" name="图片 2"/>
          <p:cNvPicPr>
            <a:picLocks noChangeAspect="1"/>
          </p:cNvPicPr>
          <p:nvPr/>
        </p:nvPicPr>
        <p:blipFill>
          <a:blip r:embed="rId3"/>
          <a:stretch>
            <a:fillRect/>
          </a:stretch>
        </p:blipFill>
        <p:spPr>
          <a:xfrm>
            <a:off x="2423588" y="1392449"/>
            <a:ext cx="6707380" cy="2732395"/>
          </a:xfrm>
          <a:prstGeom prst="rect">
            <a:avLst/>
          </a:prstGeom>
        </p:spPr>
      </p:pic>
    </p:spTree>
    <p:extLst>
      <p:ext uri="{BB962C8B-B14F-4D97-AF65-F5344CB8AC3E}">
        <p14:creationId xmlns:p14="http://schemas.microsoft.com/office/powerpoint/2010/main" val="28815680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36557"/>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脂肪</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醇、芳香醇和酚的比较</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图片 2" descr="YTImage要点3.eps&amp;203&amp;1-1$"/>
          <p:cNvPicPr/>
          <p:nvPr/>
        </p:nvPicPr>
        <p:blipFill>
          <a:blip r:embed="rId2" cstate="print">
            <a:extLst>
              <a:ext uri="{28A0092B-C50C-407E-A947-70E740481C1C}">
                <a14:useLocalDpi xmlns:a14="http://schemas.microsoft.com/office/drawing/2010/main" val="0"/>
              </a:ext>
            </a:extLst>
          </a:blip>
          <a:stretch>
            <a:fillRect/>
          </a:stretch>
        </p:blipFill>
        <p:spPr>
          <a:xfrm>
            <a:off x="360854" y="908720"/>
            <a:ext cx="1089660" cy="38227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1560681198"/>
              </p:ext>
            </p:extLst>
          </p:nvPr>
        </p:nvGraphicFramePr>
        <p:xfrm>
          <a:off x="360854" y="1465265"/>
          <a:ext cx="11567000" cy="4145280"/>
        </p:xfrm>
        <a:graphic>
          <a:graphicData uri="http://schemas.openxmlformats.org/drawingml/2006/table">
            <a:tbl>
              <a:tblPr firstRow="1" firstCol="1" bandRow="1"/>
              <a:tblGrid>
                <a:gridCol w="1735051">
                  <a:extLst>
                    <a:ext uri="{9D8B030D-6E8A-4147-A177-3AD203B41FA5}">
                      <a16:colId xmlns:a16="http://schemas.microsoft.com/office/drawing/2014/main" val="3263128319"/>
                    </a:ext>
                  </a:extLst>
                </a:gridCol>
                <a:gridCol w="2975032">
                  <a:extLst>
                    <a:ext uri="{9D8B030D-6E8A-4147-A177-3AD203B41FA5}">
                      <a16:colId xmlns:a16="http://schemas.microsoft.com/office/drawing/2014/main" val="1804896440"/>
                    </a:ext>
                  </a:extLst>
                </a:gridCol>
                <a:gridCol w="4215015">
                  <a:extLst>
                    <a:ext uri="{9D8B030D-6E8A-4147-A177-3AD203B41FA5}">
                      <a16:colId xmlns:a16="http://schemas.microsoft.com/office/drawing/2014/main" val="979236877"/>
                    </a:ext>
                  </a:extLst>
                </a:gridCol>
                <a:gridCol w="2641902">
                  <a:extLst>
                    <a:ext uri="{9D8B030D-6E8A-4147-A177-3AD203B41FA5}">
                      <a16:colId xmlns:a16="http://schemas.microsoft.com/office/drawing/2014/main" val="2310236173"/>
                    </a:ext>
                  </a:extLst>
                </a:gridCol>
              </a:tblGrid>
              <a:tr h="261672">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类别</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32709" marR="327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脂肪醇</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32709" marR="327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芳香醇</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32709" marR="327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酚</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32709" marR="327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953684530"/>
                  </a:ext>
                </a:extLst>
              </a:tr>
              <a:tr h="261672">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实例</a:t>
                      </a:r>
                      <a:endParaRPr lang="zh-CN" sz="2400">
                        <a:effectLst/>
                        <a:latin typeface="+mn-lt"/>
                        <a:ea typeface="仿宋" panose="02010609060101010101" pitchFamily="49" charset="-122"/>
                        <a:cs typeface="Times New Roman" panose="02020603050405020304" pitchFamily="18" charset="0"/>
                      </a:endParaRPr>
                    </a:p>
                  </a:txBody>
                  <a:tcPr marL="32709" marR="327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3</a:t>
                      </a:r>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r>
                        <a:rPr lang="en-US" sz="2400" b="1">
                          <a:solidFill>
                            <a:srgbClr val="000000"/>
                          </a:solidFill>
                          <a:effectLst/>
                          <a:latin typeface="+mn-lt"/>
                          <a:ea typeface="仿宋" panose="02010609060101010101" pitchFamily="49" charset="-122"/>
                          <a:cs typeface="Times New Roman" panose="02020603050405020304" pitchFamily="18" charset="0"/>
                        </a:rPr>
                        <a:t>OH</a:t>
                      </a:r>
                      <a:endParaRPr lang="zh-CN" sz="2400">
                        <a:effectLst/>
                        <a:latin typeface="+mn-lt"/>
                        <a:ea typeface="仿宋" panose="02010609060101010101" pitchFamily="49" charset="-122"/>
                        <a:cs typeface="Times New Roman" panose="02020603050405020304" pitchFamily="18" charset="0"/>
                      </a:endParaRPr>
                    </a:p>
                  </a:txBody>
                  <a:tcPr marL="32709" marR="327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endParaRPr lang="en-US" altLang="zh-CN" sz="2400" b="1" smtClean="0">
                        <a:solidFill>
                          <a:srgbClr val="000000"/>
                        </a:solidFill>
                        <a:effectLst/>
                        <a:latin typeface="+mn-lt"/>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endParaRPr lang="zh-CN" sz="2400">
                        <a:effectLst/>
                        <a:latin typeface="+mn-lt"/>
                        <a:ea typeface="仿宋" panose="02010609060101010101" pitchFamily="49" charset="-122"/>
                        <a:cs typeface="Times New Roman" panose="02020603050405020304" pitchFamily="18" charset="0"/>
                      </a:endParaRPr>
                    </a:p>
                  </a:txBody>
                  <a:tcPr marL="32709" marR="327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endParaRPr lang="zh-CN" sz="2400">
                        <a:effectLst/>
                        <a:latin typeface="+mn-lt"/>
                        <a:ea typeface="仿宋" panose="02010609060101010101" pitchFamily="49" charset="-122"/>
                        <a:cs typeface="Times New Roman" panose="02020603050405020304" pitchFamily="18" charset="0"/>
                      </a:endParaRPr>
                    </a:p>
                  </a:txBody>
                  <a:tcPr marL="32709" marR="327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28448793"/>
                  </a:ext>
                </a:extLst>
              </a:tr>
              <a:tr h="571803">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官能团</a:t>
                      </a:r>
                      <a:endParaRPr lang="zh-CN" sz="2400">
                        <a:effectLst/>
                        <a:latin typeface="+mn-lt"/>
                        <a:ea typeface="仿宋" panose="02010609060101010101" pitchFamily="49" charset="-122"/>
                        <a:cs typeface="Times New Roman" panose="02020603050405020304" pitchFamily="18" charset="0"/>
                      </a:endParaRPr>
                    </a:p>
                  </a:txBody>
                  <a:tcPr marL="32709" marR="327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醇羟基</a:t>
                      </a:r>
                      <a:endParaRPr lang="zh-CN" sz="2400">
                        <a:effectLst/>
                        <a:latin typeface="+mn-lt"/>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—OH</a:t>
                      </a:r>
                      <a:endParaRPr lang="zh-CN" sz="2400">
                        <a:effectLst/>
                        <a:latin typeface="+mn-lt"/>
                        <a:ea typeface="仿宋" panose="02010609060101010101" pitchFamily="49" charset="-122"/>
                        <a:cs typeface="Times New Roman" panose="02020603050405020304" pitchFamily="18" charset="0"/>
                      </a:endParaRPr>
                    </a:p>
                  </a:txBody>
                  <a:tcPr marL="32709" marR="327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醇羟基</a:t>
                      </a:r>
                      <a:endParaRPr lang="zh-CN" sz="2400">
                        <a:effectLst/>
                        <a:latin typeface="+mn-lt"/>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—OH</a:t>
                      </a:r>
                      <a:endParaRPr lang="zh-CN" sz="2400">
                        <a:effectLst/>
                        <a:latin typeface="+mn-lt"/>
                        <a:ea typeface="仿宋" panose="02010609060101010101" pitchFamily="49" charset="-122"/>
                        <a:cs typeface="Times New Roman" panose="02020603050405020304" pitchFamily="18" charset="0"/>
                      </a:endParaRPr>
                    </a:p>
                  </a:txBody>
                  <a:tcPr marL="32709" marR="327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酚羟基</a:t>
                      </a:r>
                      <a:endParaRPr lang="zh-CN" sz="2400">
                        <a:effectLst/>
                        <a:latin typeface="+mn-lt"/>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—OH</a:t>
                      </a:r>
                      <a:endParaRPr lang="zh-CN" sz="2400">
                        <a:effectLst/>
                        <a:latin typeface="+mn-lt"/>
                        <a:ea typeface="仿宋" panose="02010609060101010101" pitchFamily="49" charset="-122"/>
                        <a:cs typeface="Times New Roman" panose="02020603050405020304" pitchFamily="18" charset="0"/>
                      </a:endParaRPr>
                    </a:p>
                  </a:txBody>
                  <a:tcPr marL="32709" marR="327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1014275"/>
                  </a:ext>
                </a:extLst>
              </a:tr>
              <a:tr h="571803">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结构</a:t>
                      </a:r>
                      <a:endParaRPr lang="zh-CN" sz="2400">
                        <a:effectLst/>
                        <a:latin typeface="+mn-lt"/>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特点</a:t>
                      </a:r>
                      <a:endParaRPr lang="zh-CN" sz="2400">
                        <a:effectLst/>
                        <a:latin typeface="+mn-lt"/>
                        <a:ea typeface="仿宋" panose="02010609060101010101" pitchFamily="49" charset="-122"/>
                        <a:cs typeface="Times New Roman" panose="02020603050405020304" pitchFamily="18" charset="0"/>
                      </a:endParaRPr>
                    </a:p>
                  </a:txBody>
                  <a:tcPr marL="32709" marR="327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—OH与链</a:t>
                      </a:r>
                      <a:endParaRPr lang="zh-CN" sz="2400">
                        <a:effectLst/>
                        <a:latin typeface="+mn-lt"/>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烃基相连</a:t>
                      </a:r>
                      <a:endParaRPr lang="zh-CN" sz="2400">
                        <a:effectLst/>
                        <a:latin typeface="+mn-lt"/>
                        <a:ea typeface="仿宋" panose="02010609060101010101" pitchFamily="49" charset="-122"/>
                        <a:cs typeface="Times New Roman" panose="02020603050405020304" pitchFamily="18" charset="0"/>
                      </a:endParaRPr>
                    </a:p>
                  </a:txBody>
                  <a:tcPr marL="32709" marR="327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—OH</a:t>
                      </a:r>
                      <a:r>
                        <a:rPr lang="zh-CN" sz="2400" b="1">
                          <a:solidFill>
                            <a:srgbClr val="000000"/>
                          </a:solidFill>
                          <a:effectLst/>
                          <a:latin typeface="+mn-lt"/>
                          <a:ea typeface="仿宋" panose="02010609060101010101" pitchFamily="49" charset="-122"/>
                          <a:cs typeface="Times New Roman" panose="02020603050405020304" pitchFamily="18" charset="0"/>
                        </a:rPr>
                        <a:t>与苯环侧</a:t>
                      </a:r>
                      <a:endParaRPr lang="zh-CN" sz="2400">
                        <a:effectLst/>
                        <a:latin typeface="+mn-lt"/>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链上的碳原子相连</a:t>
                      </a:r>
                      <a:endParaRPr lang="zh-CN" sz="2400">
                        <a:effectLst/>
                        <a:latin typeface="+mn-lt"/>
                        <a:ea typeface="仿宋" panose="02010609060101010101" pitchFamily="49" charset="-122"/>
                        <a:cs typeface="Times New Roman" panose="02020603050405020304" pitchFamily="18" charset="0"/>
                      </a:endParaRPr>
                    </a:p>
                  </a:txBody>
                  <a:tcPr marL="32709" marR="327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—OH</a:t>
                      </a:r>
                      <a:r>
                        <a:rPr lang="zh-CN" sz="2400" b="1">
                          <a:solidFill>
                            <a:srgbClr val="000000"/>
                          </a:solidFill>
                          <a:effectLst/>
                          <a:latin typeface="+mn-lt"/>
                          <a:ea typeface="仿宋" panose="02010609060101010101" pitchFamily="49" charset="-122"/>
                          <a:cs typeface="Times New Roman" panose="02020603050405020304" pitchFamily="18" charset="0"/>
                        </a:rPr>
                        <a:t>与苯</a:t>
                      </a:r>
                      <a:endParaRPr lang="zh-CN" sz="2400">
                        <a:effectLst/>
                        <a:latin typeface="+mn-lt"/>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环直接相连</a:t>
                      </a:r>
                      <a:endParaRPr lang="zh-CN" sz="2400">
                        <a:effectLst/>
                        <a:latin typeface="+mn-lt"/>
                        <a:ea typeface="仿宋" panose="02010609060101010101" pitchFamily="49" charset="-122"/>
                        <a:cs typeface="Times New Roman" panose="02020603050405020304" pitchFamily="18" charset="0"/>
                      </a:endParaRPr>
                    </a:p>
                  </a:txBody>
                  <a:tcPr marL="32709" marR="327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07319648"/>
                  </a:ext>
                </a:extLst>
              </a:tr>
            </a:tbl>
          </a:graphicData>
        </a:graphic>
      </p:graphicFrame>
      <p:pic>
        <p:nvPicPr>
          <p:cNvPr id="5" name="图片 4"/>
          <p:cNvPicPr>
            <a:picLocks noChangeAspect="1"/>
          </p:cNvPicPr>
          <p:nvPr/>
        </p:nvPicPr>
        <p:blipFill>
          <a:blip r:embed="rId3"/>
          <a:stretch>
            <a:fillRect/>
          </a:stretch>
        </p:blipFill>
        <p:spPr>
          <a:xfrm>
            <a:off x="5663158" y="2156952"/>
            <a:ext cx="2919759" cy="780034"/>
          </a:xfrm>
          <a:prstGeom prst="rect">
            <a:avLst/>
          </a:prstGeom>
        </p:spPr>
      </p:pic>
      <p:pic>
        <p:nvPicPr>
          <p:cNvPr id="6" name="图片 5"/>
          <p:cNvPicPr>
            <a:picLocks noChangeAspect="1"/>
          </p:cNvPicPr>
          <p:nvPr/>
        </p:nvPicPr>
        <p:blipFill>
          <a:blip r:embed="rId4"/>
          <a:stretch>
            <a:fillRect/>
          </a:stretch>
        </p:blipFill>
        <p:spPr>
          <a:xfrm>
            <a:off x="9623598" y="2168298"/>
            <a:ext cx="1896413" cy="815815"/>
          </a:xfrm>
          <a:prstGeom prst="rect">
            <a:avLst/>
          </a:prstGeom>
        </p:spPr>
      </p:pic>
    </p:spTree>
    <p:extLst>
      <p:ext uri="{BB962C8B-B14F-4D97-AF65-F5344CB8AC3E}">
        <p14:creationId xmlns:p14="http://schemas.microsoft.com/office/powerpoint/2010/main" val="37988077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826706039"/>
              </p:ext>
            </p:extLst>
          </p:nvPr>
        </p:nvGraphicFramePr>
        <p:xfrm>
          <a:off x="334566" y="764704"/>
          <a:ext cx="11449272" cy="5445760"/>
        </p:xfrm>
        <a:graphic>
          <a:graphicData uri="http://schemas.openxmlformats.org/drawingml/2006/table">
            <a:tbl>
              <a:tblPr firstRow="1" firstCol="1" bandRow="1"/>
              <a:tblGrid>
                <a:gridCol w="1129862">
                  <a:extLst>
                    <a:ext uri="{9D8B030D-6E8A-4147-A177-3AD203B41FA5}">
                      <a16:colId xmlns:a16="http://schemas.microsoft.com/office/drawing/2014/main" val="726869859"/>
                    </a:ext>
                  </a:extLst>
                </a:gridCol>
                <a:gridCol w="3532281">
                  <a:extLst>
                    <a:ext uri="{9D8B030D-6E8A-4147-A177-3AD203B41FA5}">
                      <a16:colId xmlns:a16="http://schemas.microsoft.com/office/drawing/2014/main" val="467131240"/>
                    </a:ext>
                  </a:extLst>
                </a:gridCol>
                <a:gridCol w="2192355">
                  <a:extLst>
                    <a:ext uri="{9D8B030D-6E8A-4147-A177-3AD203B41FA5}">
                      <a16:colId xmlns:a16="http://schemas.microsoft.com/office/drawing/2014/main" val="4293246266"/>
                    </a:ext>
                  </a:extLst>
                </a:gridCol>
                <a:gridCol w="4594774">
                  <a:extLst>
                    <a:ext uri="{9D8B030D-6E8A-4147-A177-3AD203B41FA5}">
                      <a16:colId xmlns:a16="http://schemas.microsoft.com/office/drawing/2014/main" val="2238581874"/>
                    </a:ext>
                  </a:extLst>
                </a:gridCol>
              </a:tblGrid>
              <a:tr h="363649">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类别</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脂肪醇</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芳香醇</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酚</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175840207"/>
                  </a:ext>
                </a:extLst>
              </a:tr>
              <a:tr h="2518607">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主要</a:t>
                      </a:r>
                      <a:endParaRPr lang="zh-CN" sz="2400">
                        <a:effectLst/>
                        <a:latin typeface="+mn-lt"/>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化学</a:t>
                      </a:r>
                      <a:endParaRPr lang="zh-CN" sz="2400">
                        <a:effectLst/>
                        <a:latin typeface="+mn-lt"/>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性质</a:t>
                      </a:r>
                      <a:endParaRPr lang="zh-CN" sz="2400">
                        <a:effectLst/>
                        <a:latin typeface="+mn-lt"/>
                        <a:ea typeface="仿宋"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l"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1</a:t>
                      </a:r>
                      <a:r>
                        <a:rPr lang="zh-CN" sz="2400" b="1">
                          <a:solidFill>
                            <a:srgbClr val="000000"/>
                          </a:solidFill>
                          <a:effectLst/>
                          <a:latin typeface="+mn-lt"/>
                          <a:ea typeface="仿宋" panose="02010609060101010101" pitchFamily="49" charset="-122"/>
                          <a:cs typeface="Times New Roman" panose="02020603050405020304" pitchFamily="18" charset="0"/>
                        </a:rPr>
                        <a:t>）与钠反应；</a:t>
                      </a:r>
                      <a:endParaRPr lang="zh-CN" sz="2400">
                        <a:effectLst/>
                        <a:latin typeface="+mn-lt"/>
                        <a:ea typeface="仿宋" panose="02010609060101010101" pitchFamily="49" charset="-122"/>
                        <a:cs typeface="Times New Roman" panose="02020603050405020304" pitchFamily="18" charset="0"/>
                      </a:endParaRPr>
                    </a:p>
                    <a:p>
                      <a:pPr algn="l"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2</a:t>
                      </a:r>
                      <a:r>
                        <a:rPr lang="zh-CN" sz="2400" b="1">
                          <a:solidFill>
                            <a:srgbClr val="000000"/>
                          </a:solidFill>
                          <a:effectLst/>
                          <a:latin typeface="+mn-lt"/>
                          <a:ea typeface="仿宋" panose="02010609060101010101" pitchFamily="49" charset="-122"/>
                          <a:cs typeface="Times New Roman" panose="02020603050405020304" pitchFamily="18" charset="0"/>
                        </a:rPr>
                        <a:t>）取代反应；</a:t>
                      </a:r>
                      <a:endParaRPr lang="zh-CN" sz="2400">
                        <a:effectLst/>
                        <a:latin typeface="+mn-lt"/>
                        <a:ea typeface="仿宋" panose="02010609060101010101" pitchFamily="49" charset="-122"/>
                        <a:cs typeface="Times New Roman" panose="02020603050405020304" pitchFamily="18" charset="0"/>
                      </a:endParaRPr>
                    </a:p>
                    <a:p>
                      <a:pPr algn="l"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3</a:t>
                      </a:r>
                      <a:r>
                        <a:rPr lang="zh-CN" sz="2400" b="1">
                          <a:solidFill>
                            <a:srgbClr val="000000"/>
                          </a:solidFill>
                          <a:effectLst/>
                          <a:latin typeface="+mn-lt"/>
                          <a:ea typeface="仿宋" panose="02010609060101010101" pitchFamily="49" charset="-122"/>
                          <a:cs typeface="Times New Roman" panose="02020603050405020304" pitchFamily="18" charset="0"/>
                        </a:rPr>
                        <a:t>）消去反应；</a:t>
                      </a:r>
                      <a:endParaRPr lang="zh-CN" sz="2400">
                        <a:effectLst/>
                        <a:latin typeface="+mn-lt"/>
                        <a:ea typeface="仿宋" panose="02010609060101010101" pitchFamily="49" charset="-122"/>
                        <a:cs typeface="Times New Roman" panose="02020603050405020304" pitchFamily="18" charset="0"/>
                      </a:endParaRPr>
                    </a:p>
                    <a:p>
                      <a:pPr algn="l"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4</a:t>
                      </a:r>
                      <a:r>
                        <a:rPr lang="zh-CN" sz="2400" b="1">
                          <a:solidFill>
                            <a:srgbClr val="000000"/>
                          </a:solidFill>
                          <a:effectLst/>
                          <a:latin typeface="+mn-lt"/>
                          <a:ea typeface="仿宋" panose="02010609060101010101" pitchFamily="49" charset="-122"/>
                          <a:cs typeface="Times New Roman" panose="02020603050405020304" pitchFamily="18" charset="0"/>
                        </a:rPr>
                        <a:t>）氧化反应；</a:t>
                      </a:r>
                      <a:endParaRPr lang="zh-CN" sz="2400">
                        <a:effectLst/>
                        <a:latin typeface="+mn-lt"/>
                        <a:ea typeface="仿宋" panose="02010609060101010101" pitchFamily="49" charset="-122"/>
                        <a:cs typeface="Times New Roman" panose="02020603050405020304" pitchFamily="18" charset="0"/>
                      </a:endParaRPr>
                    </a:p>
                    <a:p>
                      <a:pPr algn="l"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5</a:t>
                      </a:r>
                      <a:r>
                        <a:rPr lang="zh-CN" sz="2400" b="1">
                          <a:solidFill>
                            <a:srgbClr val="000000"/>
                          </a:solidFill>
                          <a:effectLst/>
                          <a:latin typeface="+mn-lt"/>
                          <a:ea typeface="仿宋" panose="02010609060101010101" pitchFamily="49" charset="-122"/>
                          <a:cs typeface="Times New Roman" panose="02020603050405020304" pitchFamily="18" charset="0"/>
                        </a:rPr>
                        <a:t>）酯化反应；</a:t>
                      </a:r>
                      <a:endParaRPr lang="zh-CN" sz="2400">
                        <a:effectLst/>
                        <a:latin typeface="+mn-lt"/>
                        <a:ea typeface="仿宋" panose="02010609060101010101" pitchFamily="49" charset="-122"/>
                        <a:cs typeface="Times New Roman" panose="02020603050405020304" pitchFamily="18" charset="0"/>
                      </a:endParaRPr>
                    </a:p>
                    <a:p>
                      <a:pPr algn="l"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6</a:t>
                      </a:r>
                      <a:r>
                        <a:rPr lang="zh-CN" sz="2400" b="1">
                          <a:solidFill>
                            <a:srgbClr val="000000"/>
                          </a:solidFill>
                          <a:effectLst/>
                          <a:latin typeface="+mn-lt"/>
                          <a:ea typeface="仿宋" panose="02010609060101010101" pitchFamily="49" charset="-122"/>
                          <a:cs typeface="Times New Roman" panose="02020603050405020304" pitchFamily="18" charset="0"/>
                        </a:rPr>
                        <a:t>）无酸性，不与</a:t>
                      </a:r>
                      <a:r>
                        <a:rPr lang="en-US" sz="2400" b="1">
                          <a:solidFill>
                            <a:srgbClr val="000000"/>
                          </a:solidFill>
                          <a:effectLst/>
                          <a:latin typeface="+mn-lt"/>
                          <a:ea typeface="仿宋" panose="02010609060101010101" pitchFamily="49" charset="-122"/>
                          <a:cs typeface="Times New Roman" panose="02020603050405020304" pitchFamily="18" charset="0"/>
                        </a:rPr>
                        <a:t>NaOH</a:t>
                      </a:r>
                      <a:r>
                        <a:rPr lang="zh-CN" sz="2400" b="1">
                          <a:solidFill>
                            <a:srgbClr val="000000"/>
                          </a:solidFill>
                          <a:effectLst/>
                          <a:latin typeface="+mn-lt"/>
                          <a:ea typeface="仿宋" panose="02010609060101010101" pitchFamily="49" charset="-122"/>
                          <a:cs typeface="Times New Roman" panose="02020603050405020304" pitchFamily="18" charset="0"/>
                        </a:rPr>
                        <a:t>反应</a:t>
                      </a:r>
                      <a:endParaRPr lang="zh-CN" sz="2400">
                        <a:effectLst/>
                        <a:latin typeface="+mn-lt"/>
                        <a:ea typeface="仿宋"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a:txBody>
                    <a:bodyPr/>
                    <a:lstStyle/>
                    <a:p>
                      <a:pPr algn="l"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1</a:t>
                      </a:r>
                      <a:r>
                        <a:rPr lang="zh-CN" sz="2400" b="1">
                          <a:solidFill>
                            <a:srgbClr val="000000"/>
                          </a:solidFill>
                          <a:effectLst/>
                          <a:latin typeface="+mn-lt"/>
                          <a:ea typeface="仿宋" panose="02010609060101010101" pitchFamily="49" charset="-122"/>
                          <a:cs typeface="Times New Roman" panose="02020603050405020304" pitchFamily="18" charset="0"/>
                        </a:rPr>
                        <a:t>）弱酸性；</a:t>
                      </a:r>
                      <a:endParaRPr lang="zh-CN" sz="2400">
                        <a:effectLst/>
                        <a:latin typeface="+mn-lt"/>
                        <a:ea typeface="仿宋" panose="02010609060101010101" pitchFamily="49" charset="-122"/>
                        <a:cs typeface="Times New Roman" panose="02020603050405020304" pitchFamily="18" charset="0"/>
                      </a:endParaRPr>
                    </a:p>
                    <a:p>
                      <a:pPr algn="l"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2</a:t>
                      </a:r>
                      <a:r>
                        <a:rPr lang="zh-CN" sz="2400" b="1">
                          <a:solidFill>
                            <a:srgbClr val="000000"/>
                          </a:solidFill>
                          <a:effectLst/>
                          <a:latin typeface="+mn-lt"/>
                          <a:ea typeface="仿宋" panose="02010609060101010101" pitchFamily="49" charset="-122"/>
                          <a:cs typeface="Times New Roman" panose="02020603050405020304" pitchFamily="18" charset="0"/>
                        </a:rPr>
                        <a:t>）取代反应；</a:t>
                      </a:r>
                      <a:endParaRPr lang="zh-CN" sz="2400">
                        <a:effectLst/>
                        <a:latin typeface="+mn-lt"/>
                        <a:ea typeface="仿宋" panose="02010609060101010101" pitchFamily="49" charset="-122"/>
                        <a:cs typeface="Times New Roman" panose="02020603050405020304" pitchFamily="18" charset="0"/>
                      </a:endParaRPr>
                    </a:p>
                    <a:p>
                      <a:pPr algn="l"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3</a:t>
                      </a:r>
                      <a:r>
                        <a:rPr lang="zh-CN" sz="2400" b="1">
                          <a:solidFill>
                            <a:srgbClr val="000000"/>
                          </a:solidFill>
                          <a:effectLst/>
                          <a:latin typeface="+mn-lt"/>
                          <a:ea typeface="仿宋" panose="02010609060101010101" pitchFamily="49" charset="-122"/>
                          <a:cs typeface="Times New Roman" panose="02020603050405020304" pitchFamily="18" charset="0"/>
                        </a:rPr>
                        <a:t>）显色反应；</a:t>
                      </a:r>
                      <a:endParaRPr lang="zh-CN" sz="2400">
                        <a:effectLst/>
                        <a:latin typeface="+mn-lt"/>
                        <a:ea typeface="仿宋" panose="02010609060101010101" pitchFamily="49" charset="-122"/>
                        <a:cs typeface="Times New Roman" panose="02020603050405020304" pitchFamily="18" charset="0"/>
                      </a:endParaRPr>
                    </a:p>
                    <a:p>
                      <a:pPr algn="l"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4</a:t>
                      </a:r>
                      <a:r>
                        <a:rPr lang="zh-CN" sz="2400" b="1">
                          <a:solidFill>
                            <a:srgbClr val="000000"/>
                          </a:solidFill>
                          <a:effectLst/>
                          <a:latin typeface="+mn-lt"/>
                          <a:ea typeface="仿宋" panose="02010609060101010101" pitchFamily="49" charset="-122"/>
                          <a:cs typeface="Times New Roman" panose="02020603050405020304" pitchFamily="18" charset="0"/>
                        </a:rPr>
                        <a:t>）加成反应；</a:t>
                      </a:r>
                      <a:endParaRPr lang="zh-CN" sz="2400">
                        <a:effectLst/>
                        <a:latin typeface="+mn-lt"/>
                        <a:ea typeface="仿宋" panose="02010609060101010101" pitchFamily="49" charset="-122"/>
                        <a:cs typeface="Times New Roman" panose="02020603050405020304" pitchFamily="18" charset="0"/>
                      </a:endParaRPr>
                    </a:p>
                    <a:p>
                      <a:pPr algn="l"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5</a:t>
                      </a:r>
                      <a:r>
                        <a:rPr lang="zh-CN" sz="2400" b="1">
                          <a:solidFill>
                            <a:srgbClr val="000000"/>
                          </a:solidFill>
                          <a:effectLst/>
                          <a:latin typeface="+mn-lt"/>
                          <a:ea typeface="仿宋" panose="02010609060101010101" pitchFamily="49" charset="-122"/>
                          <a:cs typeface="Times New Roman" panose="02020603050405020304" pitchFamily="18" charset="0"/>
                        </a:rPr>
                        <a:t>）与钠反应；</a:t>
                      </a:r>
                      <a:endParaRPr lang="zh-CN" sz="2400">
                        <a:effectLst/>
                        <a:latin typeface="+mn-lt"/>
                        <a:ea typeface="仿宋" panose="02010609060101010101" pitchFamily="49" charset="-122"/>
                        <a:cs typeface="Times New Roman" panose="02020603050405020304" pitchFamily="18" charset="0"/>
                      </a:endParaRPr>
                    </a:p>
                    <a:p>
                      <a:pPr algn="l"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6</a:t>
                      </a:r>
                      <a:r>
                        <a:rPr lang="zh-CN" sz="2400" b="1">
                          <a:solidFill>
                            <a:srgbClr val="000000"/>
                          </a:solidFill>
                          <a:effectLst/>
                          <a:latin typeface="+mn-lt"/>
                          <a:ea typeface="仿宋" panose="02010609060101010101" pitchFamily="49" charset="-122"/>
                          <a:cs typeface="Times New Roman" panose="02020603050405020304" pitchFamily="18" charset="0"/>
                        </a:rPr>
                        <a:t>）氧化反应</a:t>
                      </a:r>
                      <a:endParaRPr lang="zh-CN" sz="2400">
                        <a:effectLst/>
                        <a:latin typeface="+mn-lt"/>
                        <a:ea typeface="仿宋"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75742261"/>
                  </a:ext>
                </a:extLst>
              </a:tr>
              <a:tr h="1006176">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特性</a:t>
                      </a:r>
                      <a:endParaRPr lang="zh-CN" sz="2400">
                        <a:effectLst/>
                        <a:latin typeface="+mn-lt"/>
                        <a:ea typeface="仿宋"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l"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灼热的铜丝插入醇中，生成有刺激性气味的物质（醛或酮）</a:t>
                      </a:r>
                      <a:endParaRPr lang="zh-CN" sz="2400">
                        <a:effectLst/>
                        <a:latin typeface="+mn-lt"/>
                        <a:ea typeface="仿宋"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a:txBody>
                    <a:bodyPr/>
                    <a:lstStyle/>
                    <a:p>
                      <a:pPr algn="l"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与</a:t>
                      </a:r>
                      <a:r>
                        <a:rPr lang="en-US" sz="2400" b="1">
                          <a:solidFill>
                            <a:srgbClr val="000000"/>
                          </a:solidFill>
                          <a:effectLst/>
                          <a:latin typeface="+mn-lt"/>
                          <a:ea typeface="仿宋" panose="02010609060101010101" pitchFamily="49" charset="-122"/>
                          <a:cs typeface="Times New Roman" panose="02020603050405020304" pitchFamily="18" charset="0"/>
                        </a:rPr>
                        <a:t>FeCl</a:t>
                      </a:r>
                      <a:r>
                        <a:rPr lang="en-US" sz="2400" b="1" baseline="-25000">
                          <a:solidFill>
                            <a:srgbClr val="000000"/>
                          </a:solidFill>
                          <a:effectLst/>
                          <a:latin typeface="+mn-lt"/>
                          <a:ea typeface="仿宋" panose="02010609060101010101" pitchFamily="49" charset="-122"/>
                          <a:cs typeface="Times New Roman" panose="02020603050405020304" pitchFamily="18" charset="0"/>
                        </a:rPr>
                        <a:t>3</a:t>
                      </a:r>
                      <a:r>
                        <a:rPr lang="zh-CN" sz="2400" b="1">
                          <a:solidFill>
                            <a:srgbClr val="000000"/>
                          </a:solidFill>
                          <a:effectLst/>
                          <a:latin typeface="+mn-lt"/>
                          <a:ea typeface="仿宋" panose="02010609060101010101" pitchFamily="49" charset="-122"/>
                          <a:cs typeface="Times New Roman" panose="02020603050405020304" pitchFamily="18" charset="0"/>
                        </a:rPr>
                        <a:t>溶液反应显紫色；与溴水反应产生白色沉淀</a:t>
                      </a:r>
                      <a:endParaRPr lang="zh-CN" sz="2400">
                        <a:effectLst/>
                        <a:latin typeface="+mn-lt"/>
                        <a:ea typeface="仿宋" panose="02010609060101010101" pitchFamily="49" charset="-122"/>
                        <a:cs typeface="Times New Roman" panose="02020603050405020304" pitchFamily="18" charset="0"/>
                      </a:endParaRPr>
                    </a:p>
                  </a:txBody>
                  <a:tcPr marL="47438" marR="4743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9597709"/>
                  </a:ext>
                </a:extLst>
              </a:tr>
            </a:tbl>
          </a:graphicData>
        </a:graphic>
      </p:graphicFrame>
    </p:spTree>
    <p:extLst>
      <p:ext uri="{BB962C8B-B14F-4D97-AF65-F5344CB8AC3E}">
        <p14:creationId xmlns:p14="http://schemas.microsoft.com/office/powerpoint/2010/main" val="36296645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380686"/>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牙膏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中含有茶多酚，但茶多酚是目前尚不能人工合成的纯天然、多功能、高效能的抗氧化剂和自由基净化剂。其中没食子儿茶素的结构如图所示。下列关于没食子儿茶素的叙述正确的是（　　）</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分子中所有的原子共面</a:t>
            </a:r>
            <a:endParaRPr lang="zh-CN" altLang="zh-CN" sz="1400">
              <a:latin typeface="楷体" panose="02010609060101010101" pitchFamily="49" charset="-122"/>
              <a:ea typeface="楷体" panose="02010609060101010101" pitchFamily="49"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没食子儿茶素与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 mol 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恰好完全反应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易发生氧化反应和取代反应，能够发生加成反应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遇</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FeCl</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溶液不发生显色</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典例3.eps&amp;204&amp;1-1$"/>
          <p:cNvPicPr/>
          <p:nvPr/>
        </p:nvPicPr>
        <p:blipFill>
          <a:blip r:embed="rId2" cstate="print">
            <a:extLst>
              <a:ext uri="{28A0092B-C50C-407E-A947-70E740481C1C}">
                <a14:useLocalDpi xmlns:a14="http://schemas.microsoft.com/office/drawing/2010/main" val="0"/>
              </a:ext>
            </a:extLst>
          </a:blip>
          <a:stretch>
            <a:fillRect/>
          </a:stretch>
        </p:blipFill>
        <p:spPr>
          <a:xfrm>
            <a:off x="377434" y="908720"/>
            <a:ext cx="1187450" cy="382270"/>
          </a:xfrm>
          <a:prstGeom prst="rect">
            <a:avLst/>
          </a:prstGeom>
        </p:spPr>
      </p:pic>
      <p:pic>
        <p:nvPicPr>
          <p:cNvPr id="5" name="图片 4"/>
          <p:cNvPicPr>
            <a:picLocks noChangeAspect="1"/>
          </p:cNvPicPr>
          <p:nvPr/>
        </p:nvPicPr>
        <p:blipFill>
          <a:blip r:embed="rId3"/>
          <a:stretch>
            <a:fillRect/>
          </a:stretch>
        </p:blipFill>
        <p:spPr>
          <a:xfrm>
            <a:off x="7319342" y="2060848"/>
            <a:ext cx="4139994" cy="2478619"/>
          </a:xfrm>
          <a:prstGeom prst="rect">
            <a:avLst/>
          </a:prstGeom>
        </p:spPr>
      </p:pic>
    </p:spTree>
    <p:extLst>
      <p:ext uri="{BB962C8B-B14F-4D97-AF65-F5344CB8AC3E}">
        <p14:creationId xmlns:p14="http://schemas.microsoft.com/office/powerpoint/2010/main" val="23203756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24解析.eps&amp;9&amp;1-1$"/>
          <p:cNvPicPr/>
          <p:nvPr/>
        </p:nvPicPr>
        <p:blipFill>
          <a:blip r:embed="rId2">
            <a:extLst>
              <a:ext uri="{28A0092B-C50C-407E-A947-70E740481C1C}">
                <a14:useLocalDpi xmlns:a14="http://schemas.microsoft.com/office/drawing/2010/main" val="0"/>
              </a:ext>
            </a:extLst>
          </a:blip>
          <a:stretch>
            <a:fillRect/>
          </a:stretch>
        </p:blipFill>
        <p:spPr>
          <a:xfrm>
            <a:off x="393489" y="908720"/>
            <a:ext cx="898733" cy="360039"/>
          </a:xfrm>
          <a:prstGeom prst="rect">
            <a:avLst/>
          </a:prstGeom>
        </p:spPr>
      </p:pic>
      <p:pic>
        <p:nvPicPr>
          <p:cNvPr id="4" name="图片 3" descr="YTImage24答案.eps&amp;10&amp;1-1$"/>
          <p:cNvPicPr/>
          <p:nvPr/>
        </p:nvPicPr>
        <p:blipFill>
          <a:blip r:embed="rId3" cstate="print">
            <a:extLst>
              <a:ext uri="{28A0092B-C50C-407E-A947-70E740481C1C}">
                <a14:useLocalDpi xmlns:a14="http://schemas.microsoft.com/office/drawing/2010/main" val="0"/>
              </a:ext>
            </a:extLst>
          </a:blip>
          <a:stretch>
            <a:fillRect/>
          </a:stretch>
        </p:blipFill>
        <p:spPr>
          <a:xfrm>
            <a:off x="417628" y="4879038"/>
            <a:ext cx="923925" cy="329565"/>
          </a:xfrm>
          <a:prstGeom prst="rect">
            <a:avLst/>
          </a:prstGeom>
        </p:spPr>
      </p:pic>
      <p:sp>
        <p:nvSpPr>
          <p:cNvPr id="5" name="内容占位符 4"/>
          <p:cNvSpPr>
            <a:spLocks noGrp="1"/>
          </p:cNvSpPr>
          <p:nvPr>
            <p:ph idx="1"/>
          </p:nvPr>
        </p:nvSpPr>
        <p:spPr>
          <a:xfrm>
            <a:off x="360854" y="754826"/>
            <a:ext cx="11485848" cy="3970318"/>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饱和</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碳原子的四个共价单键之间的空间结构是四面体形，没食子儿茶素分子中含有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个饱和碳原子，分子中所有的原子不可能都共面，</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个没食子儿茶素分子中含有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个酚羟基，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没食子儿茶素最多可以与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 mol 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完全反应，</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错误；没食子儿茶素分子中与苯环相连的碳原子上有氢原子，容易与酸性高锰酸钾溶液等发生氧化反应，分子中含有酚羟基，能够和溴水发生取代反应，分子中含有醇羟基，能够和酸发生酯化反应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取代反应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，分子中含有苯环，能够和氢气发生加成反应，</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正确；该分子中</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含酚羟基，遇</a:t>
            </a:r>
            <a:r>
              <a:rPr lang="en-US" altLang="zh-CN" b="1" u="wavy">
                <a:solidFill>
                  <a:srgbClr val="000000"/>
                </a:solidFill>
                <a:uFill>
                  <a:solidFill>
                    <a:srgbClr val="00B0F0"/>
                  </a:solidFill>
                </a:uFill>
                <a:latin typeface="Times New Roman" panose="02020603050405020304" pitchFamily="18" charset="0"/>
                <a:ea typeface="Times New Roman" panose="02020603050405020304" pitchFamily="18" charset="0"/>
                <a:cs typeface="Times New Roman" panose="02020603050405020304" pitchFamily="18" charset="0"/>
              </a:rPr>
              <a:t>FeCl</a:t>
            </a:r>
            <a:r>
              <a:rPr lang="en-US" altLang="zh-CN" b="1" u="wavy" baseline="-25000">
                <a:solidFill>
                  <a:srgbClr val="000000"/>
                </a:solidFill>
                <a:uFill>
                  <a:solidFill>
                    <a:srgbClr val="00B0F0"/>
                  </a:solidFill>
                </a:u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溶液发生显色反应</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486694" y="4725144"/>
            <a:ext cx="407484"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C</a:t>
            </a:r>
            <a:endParaRPr lang="zh-CN" altLang="zh-CN" sz="1400">
              <a:cs typeface="Times New Roman" panose="02020603050405020304" pitchFamily="18" charset="0"/>
            </a:endParaRPr>
          </a:p>
        </p:txBody>
      </p:sp>
    </p:spTree>
    <p:extLst>
      <p:ext uri="{BB962C8B-B14F-4D97-AF65-F5344CB8AC3E}">
        <p14:creationId xmlns:p14="http://schemas.microsoft.com/office/powerpoint/2010/main" val="3329971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518912"/>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此类题目的思路</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smtClean="0"/>
          </a:p>
          <a:p>
            <a:endParaRPr lang="en-US" altLang="zh-CN"/>
          </a:p>
          <a:p>
            <a:endParaRPr lang="en-US" altLang="zh-CN" smtClean="0"/>
          </a:p>
          <a:p>
            <a:endParaRPr lang="en-US" altLang="zh-CN"/>
          </a:p>
          <a:p>
            <a:endParaRPr lang="zh-CN" altLang="en-US"/>
          </a:p>
        </p:txBody>
      </p:sp>
      <p:pic>
        <p:nvPicPr>
          <p:cNvPr id="4" name="图片 3" descr="YTImage提分绝招.eps&amp;208&amp;1-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78582" y="836712"/>
            <a:ext cx="1647825" cy="361315"/>
          </a:xfrm>
          <a:prstGeom prst="rect">
            <a:avLst/>
          </a:prstGeom>
        </p:spPr>
      </p:pic>
      <p:pic>
        <p:nvPicPr>
          <p:cNvPr id="3" name="图片 2"/>
          <p:cNvPicPr>
            <a:picLocks noChangeAspect="1"/>
          </p:cNvPicPr>
          <p:nvPr/>
        </p:nvPicPr>
        <p:blipFill>
          <a:blip r:embed="rId3"/>
          <a:stretch>
            <a:fillRect/>
          </a:stretch>
        </p:blipFill>
        <p:spPr>
          <a:xfrm>
            <a:off x="1846734" y="1412776"/>
            <a:ext cx="7624685" cy="2530718"/>
          </a:xfrm>
          <a:prstGeom prst="rect">
            <a:avLst/>
          </a:prstGeom>
        </p:spPr>
      </p:pic>
    </p:spTree>
    <p:extLst>
      <p:ext uri="{BB962C8B-B14F-4D97-AF65-F5344CB8AC3E}">
        <p14:creationId xmlns:p14="http://schemas.microsoft.com/office/powerpoint/2010/main" val="551471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43426"/>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醇的物理性质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）溶解性：甲醇、乙醇、丙醇、乙二醇、丙三醇等低级醇可与水</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以任意比例互溶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，这是因为醇</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与水能形成氢键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）密度：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醇的密度比水的密度小。</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62975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知识点2.eps&amp;5&amp;1-1$"/>
          <p:cNvPicPr/>
          <p:nvPr/>
        </p:nvPicPr>
        <p:blipFill>
          <a:blip r:embed="rId2" cstate="print">
            <a:extLst>
              <a:ext uri="{28A0092B-C50C-407E-A947-70E740481C1C}">
                <a14:useLocalDpi xmlns:a14="http://schemas.microsoft.com/office/drawing/2010/main" val="0"/>
              </a:ext>
            </a:extLst>
          </a:blip>
          <a:stretch>
            <a:fillRect/>
          </a:stretch>
        </p:blipFill>
        <p:spPr>
          <a:xfrm>
            <a:off x="389421" y="908720"/>
            <a:ext cx="1440180" cy="382270"/>
          </a:xfrm>
          <a:prstGeom prst="rect">
            <a:avLst/>
          </a:prstGeom>
        </p:spPr>
      </p:pic>
      <mc:AlternateContent xmlns:mc="http://schemas.openxmlformats.org/markup-compatibility/2006" xmlns:a14="http://schemas.microsoft.com/office/drawing/2010/main">
        <mc:Choice Requires="a14">
          <p:sp>
            <p:nvSpPr>
              <p:cNvPr id="5" name="内容占位符 4"/>
              <p:cNvSpPr>
                <a:spLocks noGrp="1"/>
              </p:cNvSpPr>
              <p:nvPr>
                <p:ph idx="1"/>
              </p:nvPr>
            </p:nvSpPr>
            <p:spPr>
              <a:xfrm>
                <a:off x="360854" y="811339"/>
                <a:ext cx="11485848" cy="5425973"/>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醇</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的化学性质</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以乙醇为例</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乙醇的脱水反应</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乙醇可以在浓硫酸、磷酸、</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400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等催化剂的作用下发生脱水反应。实验室中经常采用</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乙醇和浓硫酸共热发生脱水反应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来获得乙烯或乙醚。</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浓硫酸</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𝟏𝟕𝟎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qArr>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浓硫酸</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𝟏𝟒𝟎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eqArr>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4"/>
              <p:cNvSpPr>
                <a:spLocks noGrp="1" noRot="1" noChangeAspect="1" noMove="1" noResize="1" noEditPoints="1" noAdjustHandles="1" noChangeArrowheads="1" noChangeShapeType="1" noTextEdit="1"/>
              </p:cNvSpPr>
              <p:nvPr>
                <p:ph idx="1"/>
              </p:nvPr>
            </p:nvSpPr>
            <p:spPr>
              <a:xfrm>
                <a:off x="360854" y="811339"/>
                <a:ext cx="11485848" cy="5425973"/>
              </a:xfrm>
              <a:blipFill>
                <a:blip r:embed="rId3"/>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248925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724096"/>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醇的消去反应</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）定义：在一定条件下，一个有机化合物分子内脱去一个或几个小分子生成不饱和有机化合物分子（</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含双键或三键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）的反应，称为消去反应。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）醇的消去反应规律</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醇分子中，连有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的碳原子的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相邻碳原子上连有氢原子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时，才能发生消去反应而形成不饱和键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3070870" y="3820692"/>
            <a:ext cx="5518203" cy="1731818"/>
          </a:xfrm>
          <a:prstGeom prst="rect">
            <a:avLst/>
          </a:prstGeom>
        </p:spPr>
      </p:pic>
      <p:sp>
        <p:nvSpPr>
          <p:cNvPr id="3" name="矩形 2"/>
          <p:cNvSpPr/>
          <p:nvPr/>
        </p:nvSpPr>
        <p:spPr>
          <a:xfrm>
            <a:off x="393044" y="5517232"/>
            <a:ext cx="11485848" cy="1200329"/>
          </a:xfrm>
          <a:prstGeom prst="rect">
            <a:avLst/>
          </a:prstGeom>
        </p:spPr>
        <p:txBody>
          <a:bodyPr wrap="square">
            <a:spAutoFit/>
          </a:bodyPr>
          <a:lstStyle/>
          <a:p>
            <a:pPr algn="just">
              <a:lnSpc>
                <a:spcPct val="150000"/>
              </a:lnSpc>
              <a:spcAft>
                <a:spcPts val="800"/>
              </a:spcAft>
              <a:tabLst>
                <a:tab pos="5671185" algn="l"/>
              </a:tabLst>
            </a:pPr>
            <a:r>
              <a:rPr lang="en-US" altLang="zh-CN" sz="2400">
                <a:solidFill>
                  <a:srgbClr val="000000"/>
                </a:solidFill>
                <a:latin typeface="宋体" panose="02010600030101010101" pitchFamily="2" charset="-122"/>
                <a:cs typeface="Times New Roman" panose="02020603050405020304" pitchFamily="18" charset="0"/>
              </a:rPr>
              <a:t>②</a:t>
            </a:r>
            <a:r>
              <a:rPr lang="zh-CN" altLang="zh-CN" sz="2400">
                <a:solidFill>
                  <a:srgbClr val="000000"/>
                </a:solidFill>
                <a:cs typeface="Times New Roman" panose="02020603050405020304" pitchFamily="18" charset="0"/>
              </a:rPr>
              <a:t>若醇分子中与</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OH</a:t>
            </a:r>
            <a:r>
              <a:rPr lang="zh-CN" altLang="zh-CN" sz="2400">
                <a:solidFill>
                  <a:srgbClr val="000000"/>
                </a:solidFill>
                <a:cs typeface="Times New Roman" panose="02020603050405020304" pitchFamily="18" charset="0"/>
              </a:rPr>
              <a:t>相连的碳原子无相邻碳原子或其相邻碳原子上无氢原子，则不能发生消去反应，如</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3</a:t>
            </a:r>
            <a:r>
              <a:rPr lang="en-US" altLang="zh-CN" sz="2400">
                <a:solidFill>
                  <a:srgbClr val="000000"/>
                </a:solidFill>
                <a:ea typeface="Times New Roman" panose="02020603050405020304" pitchFamily="18" charset="0"/>
                <a:cs typeface="Times New Roman" panose="02020603050405020304" pitchFamily="18" charset="0"/>
              </a:rPr>
              <a:t>OH</a:t>
            </a:r>
            <a:r>
              <a:rPr lang="zh-CN" altLang="zh-CN" sz="2400">
                <a:solidFill>
                  <a:srgbClr val="000000"/>
                </a:solidFill>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3</a:t>
            </a:r>
            <a:r>
              <a:rPr lang="zh-CN" altLang="zh-CN" sz="2400">
                <a:solidFill>
                  <a:srgbClr val="000000"/>
                </a:solidFill>
                <a:cs typeface="Times New Roman" panose="02020603050405020304" pitchFamily="18" charset="0"/>
              </a:rPr>
              <a:t>）</a:t>
            </a:r>
            <a:r>
              <a:rPr lang="en-US" altLang="zh-CN" sz="2400" baseline="-25000">
                <a:solidFill>
                  <a:srgbClr val="000000"/>
                </a:solidFill>
                <a:ea typeface="Times New Roman" panose="02020603050405020304" pitchFamily="18" charset="0"/>
                <a:cs typeface="Times New Roman" panose="02020603050405020304" pitchFamily="18" charset="0"/>
              </a:rPr>
              <a:t>3</a:t>
            </a:r>
            <a:r>
              <a:rPr lang="en-US" altLang="zh-CN" sz="2400">
                <a:solidFill>
                  <a:srgbClr val="000000"/>
                </a:solidFill>
                <a:ea typeface="Times New Roman" panose="02020603050405020304" pitchFamily="18" charset="0"/>
                <a:cs typeface="Times New Roman" panose="02020603050405020304" pitchFamily="18" charset="0"/>
              </a:rPr>
              <a:t>CCH</a:t>
            </a:r>
            <a:r>
              <a:rPr lang="en-US" altLang="zh-CN" sz="2400" baseline="-25000">
                <a:solidFill>
                  <a:srgbClr val="000000"/>
                </a:solidFill>
                <a:ea typeface="Times New Roman" panose="02020603050405020304" pitchFamily="18" charset="0"/>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OH</a:t>
            </a:r>
            <a:r>
              <a:rPr lang="zh-CN" altLang="zh-CN" sz="2400">
                <a:solidFill>
                  <a:srgbClr val="000000"/>
                </a:solidFill>
                <a:cs typeface="Times New Roman" panose="02020603050405020304" pitchFamily="18" charset="0"/>
              </a:rPr>
              <a:t>。</a:t>
            </a:r>
            <a:endParaRPr lang="zh-CN" altLang="zh-CN" sz="1400">
              <a:cs typeface="Times New Roman" panose="02020603050405020304" pitchFamily="18" charset="0"/>
            </a:endParaRPr>
          </a:p>
        </p:txBody>
      </p:sp>
    </p:spTree>
    <p:extLst>
      <p:ext uri="{BB962C8B-B14F-4D97-AF65-F5344CB8AC3E}">
        <p14:creationId xmlns:p14="http://schemas.microsoft.com/office/powerpoint/2010/main" val="26778851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醇的化学性质与断键</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位置</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998862" y="1484784"/>
            <a:ext cx="5191551" cy="2816969"/>
          </a:xfrm>
          <a:prstGeom prst="rect">
            <a:avLst/>
          </a:prstGeom>
        </p:spPr>
      </p:pic>
    </p:spTree>
    <p:extLst>
      <p:ext uri="{BB962C8B-B14F-4D97-AF65-F5344CB8AC3E}">
        <p14:creationId xmlns:p14="http://schemas.microsoft.com/office/powerpoint/2010/main" val="1135957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4018517897"/>
              </p:ext>
            </p:extLst>
          </p:nvPr>
        </p:nvGraphicFramePr>
        <p:xfrm>
          <a:off x="334566" y="836712"/>
          <a:ext cx="11449273" cy="5140960"/>
        </p:xfrm>
        <a:graphic>
          <a:graphicData uri="http://schemas.openxmlformats.org/drawingml/2006/table">
            <a:tbl>
              <a:tblPr firstRow="1" firstCol="1" bandRow="1"/>
              <a:tblGrid>
                <a:gridCol w="1460414">
                  <a:extLst>
                    <a:ext uri="{9D8B030D-6E8A-4147-A177-3AD203B41FA5}">
                      <a16:colId xmlns:a16="http://schemas.microsoft.com/office/drawing/2014/main" val="4213562769"/>
                    </a:ext>
                  </a:extLst>
                </a:gridCol>
                <a:gridCol w="1707938">
                  <a:extLst>
                    <a:ext uri="{9D8B030D-6E8A-4147-A177-3AD203B41FA5}">
                      <a16:colId xmlns:a16="http://schemas.microsoft.com/office/drawing/2014/main" val="4212107454"/>
                    </a:ext>
                  </a:extLst>
                </a:gridCol>
                <a:gridCol w="2165160">
                  <a:extLst>
                    <a:ext uri="{9D8B030D-6E8A-4147-A177-3AD203B41FA5}">
                      <a16:colId xmlns:a16="http://schemas.microsoft.com/office/drawing/2014/main" val="2290504212"/>
                    </a:ext>
                  </a:extLst>
                </a:gridCol>
                <a:gridCol w="2515360">
                  <a:extLst>
                    <a:ext uri="{9D8B030D-6E8A-4147-A177-3AD203B41FA5}">
                      <a16:colId xmlns:a16="http://schemas.microsoft.com/office/drawing/2014/main" val="989600566"/>
                    </a:ext>
                  </a:extLst>
                </a:gridCol>
                <a:gridCol w="3600401">
                  <a:extLst>
                    <a:ext uri="{9D8B030D-6E8A-4147-A177-3AD203B41FA5}">
                      <a16:colId xmlns:a16="http://schemas.microsoft.com/office/drawing/2014/main" val="758387539"/>
                    </a:ext>
                  </a:extLst>
                </a:gridCol>
              </a:tblGrid>
              <a:tr h="334962">
                <a:tc gridSpan="2">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反应类型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反应物</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断键位置</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反应条件</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973526751"/>
                  </a:ext>
                </a:extLst>
              </a:tr>
              <a:tr h="334962">
                <a:tc gridSpan="2">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置换反应</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醇、</a:t>
                      </a:r>
                      <a:r>
                        <a:rPr lang="en-US" sz="2400" b="1" smtClean="0">
                          <a:solidFill>
                            <a:srgbClr val="000000"/>
                          </a:solidFill>
                          <a:effectLst/>
                          <a:latin typeface="+mn-lt"/>
                          <a:ea typeface="仿宋" panose="02010609060101010101" pitchFamily="49" charset="-122"/>
                          <a:cs typeface="Times New Roman" panose="02020603050405020304" pitchFamily="18" charset="0"/>
                        </a:rPr>
                        <a:t>活泼金属</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①</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30987680"/>
                  </a:ext>
                </a:extLst>
              </a:tr>
              <a:tr h="334962">
                <a:tc rowSpan="3">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取代</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反应</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卤代反应</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醇、氢卤酸</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②</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浓硫酸，</a:t>
                      </a:r>
                      <a:r>
                        <a:rPr lang="en-US" sz="2400" b="1">
                          <a:solidFill>
                            <a:srgbClr val="000000"/>
                          </a:solidFill>
                          <a:effectLst/>
                          <a:latin typeface="+mn-lt"/>
                          <a:ea typeface="仿宋" panose="02010609060101010101" pitchFamily="49" charset="-122"/>
                          <a:cs typeface="Cambria Math" panose="02040503050406030204" pitchFamily="18" charset="0"/>
                        </a:rPr>
                        <a:t>△</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60480366"/>
                  </a:ext>
                </a:extLst>
              </a:tr>
              <a:tr h="334962">
                <a:tc vMerge="1">
                  <a:txBody>
                    <a:bodyPr/>
                    <a:lstStyle/>
                    <a:p>
                      <a:endParaRPr lang="zh-CN" altLang="en-US"/>
                    </a:p>
                  </a:txBody>
                  <a:tcPr/>
                </a:tc>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酯化反应</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醇、酸</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①</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浓硫酸，</a:t>
                      </a:r>
                      <a:r>
                        <a:rPr lang="en-US" sz="2400" b="1">
                          <a:solidFill>
                            <a:srgbClr val="000000"/>
                          </a:solidFill>
                          <a:effectLst/>
                          <a:latin typeface="+mn-lt"/>
                          <a:ea typeface="仿宋" panose="02010609060101010101" pitchFamily="49" charset="-122"/>
                          <a:cs typeface="Cambria Math" panose="02040503050406030204" pitchFamily="18" charset="0"/>
                        </a:rPr>
                        <a:t>△</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81328548"/>
                  </a:ext>
                </a:extLst>
              </a:tr>
              <a:tr h="731954">
                <a:tc vMerge="1">
                  <a:txBody>
                    <a:bodyPr/>
                    <a:lstStyle/>
                    <a:p>
                      <a:endParaRPr lang="zh-CN" altLang="en-US"/>
                    </a:p>
                  </a:txBody>
                  <a:tcPr/>
                </a:tc>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自身反应</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醇</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一分子断</a:t>
                      </a:r>
                      <a:r>
                        <a:rPr lang="en-US" sz="2400" b="1">
                          <a:solidFill>
                            <a:srgbClr val="000000"/>
                          </a:solidFill>
                          <a:effectLst/>
                          <a:latin typeface="+mn-lt"/>
                          <a:ea typeface="仿宋" panose="02010609060101010101" pitchFamily="49" charset="-122"/>
                          <a:cs typeface="Times New Roman" panose="02020603050405020304" pitchFamily="18" charset="0"/>
                        </a:rPr>
                        <a:t>①</a:t>
                      </a:r>
                      <a:endParaRPr lang="zh-CN" sz="2400">
                        <a:effectLst/>
                        <a:latin typeface="+mn-lt"/>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另一分子断</a:t>
                      </a:r>
                      <a:r>
                        <a:rPr lang="en-US" sz="2400" b="1">
                          <a:solidFill>
                            <a:srgbClr val="000000"/>
                          </a:solidFill>
                          <a:effectLst/>
                          <a:latin typeface="+mn-lt"/>
                          <a:ea typeface="仿宋" panose="02010609060101010101" pitchFamily="49" charset="-122"/>
                          <a:cs typeface="Times New Roman" panose="02020603050405020304" pitchFamily="18" charset="0"/>
                        </a:rPr>
                        <a:t>②</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浓硫酸，</a:t>
                      </a:r>
                      <a:r>
                        <a:rPr lang="en-US" sz="2400" b="1">
                          <a:solidFill>
                            <a:srgbClr val="000000"/>
                          </a:solidFill>
                          <a:effectLst/>
                          <a:latin typeface="+mn-lt"/>
                          <a:ea typeface="仿宋" panose="02010609060101010101" pitchFamily="49" charset="-122"/>
                          <a:cs typeface="Cambria Math" panose="02040503050406030204" pitchFamily="18" charset="0"/>
                        </a:rPr>
                        <a:t>△</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03159596"/>
                  </a:ext>
                </a:extLst>
              </a:tr>
              <a:tr h="334962">
                <a:tc gridSpan="2">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消去反应</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醇</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②④</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浓硫酸，</a:t>
                      </a:r>
                      <a:r>
                        <a:rPr lang="en-US" sz="2400" b="1">
                          <a:solidFill>
                            <a:srgbClr val="000000"/>
                          </a:solidFill>
                          <a:effectLst/>
                          <a:latin typeface="+mn-lt"/>
                          <a:ea typeface="仿宋" panose="02010609060101010101" pitchFamily="49" charset="-122"/>
                          <a:cs typeface="Cambria Math" panose="02040503050406030204" pitchFamily="18" charset="0"/>
                        </a:rPr>
                        <a:t>△</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82697115"/>
                  </a:ext>
                </a:extLst>
              </a:tr>
              <a:tr h="334962">
                <a:tc rowSpan="2">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氧化</a:t>
                      </a:r>
                      <a:endParaRPr lang="zh-CN" sz="2400">
                        <a:effectLst/>
                        <a:latin typeface="+mn-lt"/>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反应</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催化氧化</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醇、氧气</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①③</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Cu或Ag，</a:t>
                      </a:r>
                      <a:r>
                        <a:rPr lang="en-US" sz="2400" b="1">
                          <a:solidFill>
                            <a:srgbClr val="000000"/>
                          </a:solidFill>
                          <a:effectLst/>
                          <a:latin typeface="+mn-lt"/>
                          <a:ea typeface="仿宋" panose="02010609060101010101" pitchFamily="49" charset="-122"/>
                          <a:cs typeface="Cambria Math" panose="02040503050406030204" pitchFamily="18" charset="0"/>
                        </a:rPr>
                        <a:t>△</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71587392"/>
                  </a:ext>
                </a:extLst>
              </a:tr>
              <a:tr h="354618">
                <a:tc vMerge="1">
                  <a:txBody>
                    <a:bodyPr/>
                    <a:lstStyle/>
                    <a:p>
                      <a:endParaRPr lang="zh-CN" altLang="en-US"/>
                    </a:p>
                  </a:txBody>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燃烧反应</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醇、氧气</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全部</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点燃</a:t>
                      </a:r>
                      <a:endParaRPr lang="zh-CN" sz="2400">
                        <a:effectLst/>
                        <a:latin typeface="+mn-lt"/>
                        <a:ea typeface="仿宋" panose="02010609060101010101" pitchFamily="49" charset="-122"/>
                        <a:cs typeface="Times New Roman" panose="02020603050405020304" pitchFamily="18" charset="0"/>
                      </a:endParaRPr>
                    </a:p>
                  </a:txBody>
                  <a:tcPr marL="16079" marR="160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99667546"/>
                  </a:ext>
                </a:extLst>
              </a:tr>
            </a:tbl>
          </a:graphicData>
        </a:graphic>
      </p:graphicFrame>
    </p:spTree>
    <p:extLst>
      <p:ext uri="{BB962C8B-B14F-4D97-AF65-F5344CB8AC3E}">
        <p14:creationId xmlns:p14="http://schemas.microsoft.com/office/powerpoint/2010/main" val="13493368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知识点3.eps&amp;15&amp;1-1$"/>
          <p:cNvPicPr/>
          <p:nvPr/>
        </p:nvPicPr>
        <p:blipFill>
          <a:blip r:embed="rId2" cstate="print">
            <a:extLst>
              <a:ext uri="{28A0092B-C50C-407E-A947-70E740481C1C}">
                <a14:useLocalDpi xmlns:a14="http://schemas.microsoft.com/office/drawing/2010/main" val="0"/>
              </a:ext>
            </a:extLst>
          </a:blip>
          <a:stretch>
            <a:fillRect/>
          </a:stretch>
        </p:blipFill>
        <p:spPr>
          <a:xfrm>
            <a:off x="362814" y="908720"/>
            <a:ext cx="1600200" cy="424815"/>
          </a:xfrm>
          <a:prstGeom prst="rect">
            <a:avLst/>
          </a:prstGeom>
        </p:spPr>
      </p:pic>
      <p:sp>
        <p:nvSpPr>
          <p:cNvPr id="6" name="内容占位符 5"/>
          <p:cNvSpPr>
            <a:spLocks noGrp="1"/>
          </p:cNvSpPr>
          <p:nvPr>
            <p:ph idx="1"/>
          </p:nvPr>
        </p:nvSpPr>
        <p:spPr>
          <a:xfrm>
            <a:off x="360854" y="836712"/>
            <a:ext cx="11485848" cy="4208011"/>
          </a:xfrm>
        </p:spPr>
        <p:txBody>
          <a:bodyPr/>
          <a:lstStyle/>
          <a:p>
            <a:pPr hangingPunct="0">
              <a:spcAft>
                <a:spcPts val="800"/>
              </a:spcAft>
              <a:tabLst>
                <a:tab pos="5671185" algn="l"/>
              </a:tabLst>
            </a:pPr>
            <a:r>
              <a:rPr lang="en-US" altLang="zh-CN" b="1" smtClean="0">
                <a:solidFill>
                  <a:srgbClr val="1EB26A"/>
                </a:solidFill>
                <a:latin typeface="黑体" panose="02010609060101010101" pitchFamily="49" charset="-122"/>
                <a:ea typeface="黑体" panose="02010609060101010101" pitchFamily="49" charset="-122"/>
                <a:cs typeface="Times New Roman" panose="02020603050405020304" pitchFamily="18" charset="0"/>
              </a:rPr>
              <a:t>            醇的应用</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）乙醇既是一种重要的有机溶剂，又是常用的燃料，还是重要的有机化工原料，作为基础物质广泛应用于有机化合物的合成中。</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）甲醇起初来源于木材的干馏，俗称木精或木醇。甲醇是无色透明、有剧毒的液体，误饮少量即会致眼睛失明甚至致人死亡。甲醇可用作燃料。</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）乙二醇是一种无色、黏稠、有甜味的液体，主要用来生产聚酯纤维。乙二醇的水溶液凝固点很低，可作</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汽车发动机的抗冻剂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651282654"/>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1119</TotalTime>
  <Words>2410</Words>
  <Application>Microsoft Office PowerPoint</Application>
  <PresentationFormat>自定义</PresentationFormat>
  <Paragraphs>214</Paragraphs>
  <Slides>39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39</vt:i4>
      </vt:variant>
    </vt:vector>
  </HeadingPairs>
  <TitlesOfParts>
    <vt:vector size="49"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619</cp:revision>
  <dcterms:created xsi:type="dcterms:W3CDTF">2020-11-06T05:24:00Z</dcterms:created>
  <dcterms:modified xsi:type="dcterms:W3CDTF">2025-11-11T02:16:17Z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